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9" r:id="rId4"/>
    <p:sldId id="260" r:id="rId5"/>
    <p:sldId id="261" r:id="rId6"/>
    <p:sldId id="262" r:id="rId7"/>
    <p:sldId id="263" r:id="rId8"/>
    <p:sldId id="265" r:id="rId9"/>
    <p:sldId id="267" r:id="rId10"/>
    <p:sldId id="268" r:id="rId11"/>
    <p:sldId id="269" r:id="rId12"/>
    <p:sldId id="266" r:id="rId13"/>
    <p:sldId id="270" r:id="rId14"/>
    <p:sldId id="271" r:id="rId15"/>
    <p:sldId id="272" r:id="rId16"/>
    <p:sldId id="273" r:id="rId17"/>
    <p:sldId id="264" r:id="rId18"/>
    <p:sldId id="274" r:id="rId19"/>
    <p:sldId id="275" r:id="rId20"/>
    <p:sldId id="276" r:id="rId21"/>
    <p:sldId id="277" r:id="rId22"/>
    <p:sldId id="278" r:id="rId23"/>
    <p:sldId id="279" r:id="rId24"/>
    <p:sldId id="280" r:id="rId25"/>
    <p:sldId id="281" r:id="rId26"/>
    <p:sldId id="282" r:id="rId27"/>
    <p:sldId id="283" r:id="rId28"/>
    <p:sldId id="2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78"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60D3B-FBDD-4C16-94D6-96F26549233A}" type="datetimeFigureOut">
              <a:rPr lang="el-GR" smtClean="0"/>
              <a:pPr/>
              <a:t>22/3/2020</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8B048-0E97-4DDB-A609-51FF87DAE8E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168B048-0E97-4DDB-A609-51FF87DAE8E1}" type="slidenum">
              <a:rPr lang="el-GR" smtClean="0"/>
              <a:pPr/>
              <a:t>28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125305" y="1488985"/>
            <a:ext cx="6264350" cy="169685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118447" y="4351687"/>
            <a:ext cx="6265588" cy="17040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3/22/2020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3/22/2020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kXLwP5iYPSM" TargetMode="External"/><Relationship Id="rId7" Type="http://schemas.openxmlformats.org/officeDocument/2006/relationships/hyperlink" Target="https://www.oasp.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ein.noa.gr/el/" TargetMode="External"/><Relationship Id="rId5" Type="http://schemas.openxmlformats.org/officeDocument/2006/relationships/hyperlink" Target="http://photodentro.edu.gr/lor/r/8521/3297" TargetMode="External"/><Relationship Id="rId4" Type="http://schemas.openxmlformats.org/officeDocument/2006/relationships/hyperlink" Target="https://youtu.be/i3efup2wtA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11FE3F0-D411-F543-B61D-766A229FAE7E}"/>
              </a:ext>
            </a:extLst>
          </p:cNvPr>
          <p:cNvSpPr>
            <a:spLocks noGrp="1"/>
          </p:cNvSpPr>
          <p:nvPr>
            <p:ph type="ctrTitle"/>
          </p:nvPr>
        </p:nvSpPr>
        <p:spPr/>
        <p:txBody>
          <a:bodyPr/>
          <a:lstStyle/>
          <a:p>
            <a:r>
              <a:rPr lang="el-GR"/>
              <a:t>ΣΕΙΣΜΟΙ-ΗΦΑΙΣΤΕΙΑ</a:t>
            </a:r>
          </a:p>
        </p:txBody>
      </p:sp>
      <p:sp>
        <p:nvSpPr>
          <p:cNvPr id="3" name="Υπότιτλος 2">
            <a:extLst>
              <a:ext uri="{FF2B5EF4-FFF2-40B4-BE49-F238E27FC236}">
                <a16:creationId xmlns="" xmlns:a16="http://schemas.microsoft.com/office/drawing/2014/main" id="{2712F9BF-2C09-E54D-9E8F-E94C9BF6D0F8}"/>
              </a:ext>
            </a:extLst>
          </p:cNvPr>
          <p:cNvSpPr>
            <a:spLocks noGrp="1"/>
          </p:cNvSpPr>
          <p:nvPr>
            <p:ph type="subTitle" idx="1"/>
          </p:nvPr>
        </p:nvSpPr>
        <p:spPr/>
        <p:txBody>
          <a:bodyPr/>
          <a:lstStyle/>
          <a:p>
            <a:endParaRPr lang="el-GR"/>
          </a:p>
          <a:p>
            <a:r>
              <a:rPr lang="el-GR"/>
              <a:t>Κοινη αιτία δημιουργίας των δύο φαινομένων
</a:t>
            </a:r>
          </a:p>
        </p:txBody>
      </p:sp>
    </p:spTree>
    <p:extLst>
      <p:ext uri="{BB962C8B-B14F-4D97-AF65-F5344CB8AC3E}">
        <p14:creationId xmlns="" xmlns:p14="http://schemas.microsoft.com/office/powerpoint/2010/main" val="263412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C7EEBDD-A4CA-F842-98E8-00330744D45C}"/>
              </a:ext>
            </a:extLst>
          </p:cNvPr>
          <p:cNvSpPr>
            <a:spLocks noGrp="1"/>
          </p:cNvSpPr>
          <p:nvPr>
            <p:ph type="title"/>
          </p:nvPr>
        </p:nvSpPr>
        <p:spPr/>
        <p:txBody>
          <a:bodyPr/>
          <a:lstStyle/>
          <a:p>
            <a:r>
              <a:rPr lang="el-GR"/>
              <a:t>Νίσυρος</a:t>
            </a:r>
          </a:p>
        </p:txBody>
      </p:sp>
      <p:pic>
        <p:nvPicPr>
          <p:cNvPr id="4" name="Εικόνα 4">
            <a:extLst>
              <a:ext uri="{FF2B5EF4-FFF2-40B4-BE49-F238E27FC236}">
                <a16:creationId xmlns="" xmlns:a16="http://schemas.microsoft.com/office/drawing/2014/main" id="{29F10BBD-534B-B34D-A67E-D36EECE90FCF}"/>
              </a:ext>
            </a:extLst>
          </p:cNvPr>
          <p:cNvPicPr>
            <a:picLocks noGrp="1" noChangeAspect="1"/>
          </p:cNvPicPr>
          <p:nvPr>
            <p:ph idx="1"/>
          </p:nvPr>
        </p:nvPicPr>
        <p:blipFill>
          <a:blip r:embed="rId2"/>
          <a:stretch>
            <a:fillRect/>
          </a:stretch>
        </p:blipFill>
        <p:spPr>
          <a:xfrm>
            <a:off x="5118100" y="1071761"/>
            <a:ext cx="6281738" cy="4711303"/>
          </a:xfrm>
          <a:prstGeom prst="rect">
            <a:avLst/>
          </a:prstGeom>
        </p:spPr>
      </p:pic>
    </p:spTree>
    <p:extLst>
      <p:ext uri="{BB962C8B-B14F-4D97-AF65-F5344CB8AC3E}">
        <p14:creationId xmlns="" xmlns:p14="http://schemas.microsoft.com/office/powerpoint/2010/main" val="6167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3BF38A0-B7E3-9544-9A6E-2A062C8962FD}"/>
              </a:ext>
            </a:extLst>
          </p:cNvPr>
          <p:cNvSpPr>
            <a:spLocks noGrp="1"/>
          </p:cNvSpPr>
          <p:nvPr>
            <p:ph type="title"/>
          </p:nvPr>
        </p:nvSpPr>
        <p:spPr/>
        <p:txBody>
          <a:bodyPr/>
          <a:lstStyle/>
          <a:p>
            <a:r>
              <a:rPr lang="el-GR"/>
              <a:t>Νίσυρος</a:t>
            </a:r>
          </a:p>
        </p:txBody>
      </p:sp>
      <p:pic>
        <p:nvPicPr>
          <p:cNvPr id="4" name="Εικόνα 4">
            <a:extLst>
              <a:ext uri="{FF2B5EF4-FFF2-40B4-BE49-F238E27FC236}">
                <a16:creationId xmlns="" xmlns:a16="http://schemas.microsoft.com/office/drawing/2014/main" id="{648B83C4-F6AA-404B-A0E2-6381C39D1F95}"/>
              </a:ext>
            </a:extLst>
          </p:cNvPr>
          <p:cNvPicPr>
            <a:picLocks noGrp="1" noChangeAspect="1"/>
          </p:cNvPicPr>
          <p:nvPr>
            <p:ph idx="1"/>
          </p:nvPr>
        </p:nvPicPr>
        <p:blipFill>
          <a:blip r:embed="rId2"/>
          <a:stretch>
            <a:fillRect/>
          </a:stretch>
        </p:blipFill>
        <p:spPr>
          <a:xfrm>
            <a:off x="5289407" y="838200"/>
            <a:ext cx="6384026" cy="5486400"/>
          </a:xfrm>
          <a:prstGeom prst="rect">
            <a:avLst/>
          </a:prstGeom>
        </p:spPr>
      </p:pic>
    </p:spTree>
    <p:extLst>
      <p:ext uri="{BB962C8B-B14F-4D97-AF65-F5344CB8AC3E}">
        <p14:creationId xmlns="" xmlns:p14="http://schemas.microsoft.com/office/powerpoint/2010/main" val="82501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237B47B-6AB7-F543-A18D-6169C1771006}"/>
              </a:ext>
            </a:extLst>
          </p:cNvPr>
          <p:cNvSpPr>
            <a:spLocks noGrp="1"/>
          </p:cNvSpPr>
          <p:nvPr>
            <p:ph type="title"/>
          </p:nvPr>
        </p:nvSpPr>
        <p:spPr/>
        <p:txBody>
          <a:bodyPr/>
          <a:lstStyle/>
          <a:p>
            <a:r>
              <a:rPr lang="el-GR"/>
              <a:t>Νίσυρος</a:t>
            </a:r>
          </a:p>
        </p:txBody>
      </p:sp>
      <p:pic>
        <p:nvPicPr>
          <p:cNvPr id="4" name="Εικόνα 4">
            <a:extLst>
              <a:ext uri="{FF2B5EF4-FFF2-40B4-BE49-F238E27FC236}">
                <a16:creationId xmlns="" xmlns:a16="http://schemas.microsoft.com/office/drawing/2014/main" id="{44D05D78-2654-DE49-9738-A6756A83CCDC}"/>
              </a:ext>
            </a:extLst>
          </p:cNvPr>
          <p:cNvPicPr>
            <a:picLocks noGrp="1" noChangeAspect="1"/>
          </p:cNvPicPr>
          <p:nvPr>
            <p:ph idx="1"/>
          </p:nvPr>
        </p:nvPicPr>
        <p:blipFill>
          <a:blip r:embed="rId2"/>
          <a:stretch>
            <a:fillRect/>
          </a:stretch>
        </p:blipFill>
        <p:spPr>
          <a:xfrm>
            <a:off x="5118100" y="1660674"/>
            <a:ext cx="6281738" cy="3533477"/>
          </a:xfrm>
          <a:prstGeom prst="rect">
            <a:avLst/>
          </a:prstGeom>
        </p:spPr>
      </p:pic>
    </p:spTree>
    <p:extLst>
      <p:ext uri="{BB962C8B-B14F-4D97-AF65-F5344CB8AC3E}">
        <p14:creationId xmlns="" xmlns:p14="http://schemas.microsoft.com/office/powerpoint/2010/main" val="152082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9C93C04-C4B6-854F-AD0B-195C7C140855}"/>
              </a:ext>
            </a:extLst>
          </p:cNvPr>
          <p:cNvSpPr>
            <a:spLocks noGrp="1"/>
          </p:cNvSpPr>
          <p:nvPr>
            <p:ph type="title"/>
          </p:nvPr>
        </p:nvSpPr>
        <p:spPr/>
        <p:txBody>
          <a:bodyPr/>
          <a:lstStyle/>
          <a:p>
            <a:r>
              <a:rPr lang="el-GR" dirty="0" smtClean="0"/>
              <a:t>Μέθανα </a:t>
            </a:r>
            <a:endParaRPr lang="el-GR" dirty="0"/>
          </a:p>
        </p:txBody>
      </p:sp>
      <p:pic>
        <p:nvPicPr>
          <p:cNvPr id="4" name="3 - Θέση περιεχομένου" descr="volcano.jpg"/>
          <p:cNvPicPr>
            <a:picLocks noGrp="1" noChangeAspect="1"/>
          </p:cNvPicPr>
          <p:nvPr>
            <p:ph idx="1"/>
          </p:nvPr>
        </p:nvPicPr>
        <p:blipFill>
          <a:blip r:embed="rId2"/>
          <a:stretch>
            <a:fillRect/>
          </a:stretch>
        </p:blipFill>
        <p:spPr>
          <a:xfrm>
            <a:off x="5181600" y="990600"/>
            <a:ext cx="6438106" cy="4822727"/>
          </a:xfrm>
        </p:spPr>
      </p:pic>
    </p:spTree>
    <p:extLst>
      <p:ext uri="{BB962C8B-B14F-4D97-AF65-F5344CB8AC3E}">
        <p14:creationId xmlns="" xmlns:p14="http://schemas.microsoft.com/office/powerpoint/2010/main" val="23525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4FB8709-CF8D-3943-8984-CE468CF07D5D}"/>
              </a:ext>
            </a:extLst>
          </p:cNvPr>
          <p:cNvSpPr>
            <a:spLocks noGrp="1"/>
          </p:cNvSpPr>
          <p:nvPr>
            <p:ph type="title"/>
          </p:nvPr>
        </p:nvSpPr>
        <p:spPr/>
        <p:txBody>
          <a:bodyPr/>
          <a:lstStyle/>
          <a:p>
            <a:r>
              <a:rPr lang="el-GR"/>
              <a:t>Μηλος</a:t>
            </a:r>
          </a:p>
        </p:txBody>
      </p:sp>
      <p:pic>
        <p:nvPicPr>
          <p:cNvPr id="4" name="Εικόνα 4">
            <a:extLst>
              <a:ext uri="{FF2B5EF4-FFF2-40B4-BE49-F238E27FC236}">
                <a16:creationId xmlns="" xmlns:a16="http://schemas.microsoft.com/office/drawing/2014/main" id="{CD701A32-9362-1143-BA34-D9A68B58B984}"/>
              </a:ext>
            </a:extLst>
          </p:cNvPr>
          <p:cNvPicPr>
            <a:picLocks noGrp="1" noChangeAspect="1"/>
          </p:cNvPicPr>
          <p:nvPr>
            <p:ph idx="1"/>
          </p:nvPr>
        </p:nvPicPr>
        <p:blipFill>
          <a:blip r:embed="rId2"/>
          <a:stretch>
            <a:fillRect/>
          </a:stretch>
        </p:blipFill>
        <p:spPr>
          <a:xfrm>
            <a:off x="5118100" y="1660674"/>
            <a:ext cx="6281738" cy="3533477"/>
          </a:xfrm>
          <a:prstGeom prst="rect">
            <a:avLst/>
          </a:prstGeom>
        </p:spPr>
      </p:pic>
    </p:spTree>
    <p:extLst>
      <p:ext uri="{BB962C8B-B14F-4D97-AF65-F5344CB8AC3E}">
        <p14:creationId xmlns="" xmlns:p14="http://schemas.microsoft.com/office/powerpoint/2010/main" val="369208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A2E175C-FC30-0141-9F19-13DEF2721A19}"/>
              </a:ext>
            </a:extLst>
          </p:cNvPr>
          <p:cNvSpPr>
            <a:spLocks noGrp="1"/>
          </p:cNvSpPr>
          <p:nvPr>
            <p:ph type="title"/>
          </p:nvPr>
        </p:nvSpPr>
        <p:spPr>
          <a:xfrm>
            <a:off x="791680" y="2349925"/>
            <a:ext cx="3498979" cy="2456442"/>
          </a:xfrm>
        </p:spPr>
        <p:txBody>
          <a:bodyPr/>
          <a:lstStyle/>
          <a:p>
            <a:r>
              <a:rPr lang="el-GR"/>
              <a:t>Μήλος</a:t>
            </a:r>
          </a:p>
        </p:txBody>
      </p:sp>
      <p:pic>
        <p:nvPicPr>
          <p:cNvPr id="4" name="Εικόνα 4">
            <a:extLst>
              <a:ext uri="{FF2B5EF4-FFF2-40B4-BE49-F238E27FC236}">
                <a16:creationId xmlns="" xmlns:a16="http://schemas.microsoft.com/office/drawing/2014/main" id="{8386EE1F-AFAA-0E46-A377-880E38F26CC7}"/>
              </a:ext>
            </a:extLst>
          </p:cNvPr>
          <p:cNvPicPr>
            <a:picLocks noGrp="1" noChangeAspect="1"/>
          </p:cNvPicPr>
          <p:nvPr>
            <p:ph idx="1"/>
          </p:nvPr>
        </p:nvPicPr>
        <p:blipFill>
          <a:blip r:embed="rId2"/>
          <a:stretch>
            <a:fillRect/>
          </a:stretch>
        </p:blipFill>
        <p:spPr>
          <a:xfrm>
            <a:off x="5306219" y="1212850"/>
            <a:ext cx="5905500" cy="4429125"/>
          </a:xfrm>
          <a:prstGeom prst="rect">
            <a:avLst/>
          </a:prstGeom>
        </p:spPr>
      </p:pic>
    </p:spTree>
    <p:extLst>
      <p:ext uri="{BB962C8B-B14F-4D97-AF65-F5344CB8AC3E}">
        <p14:creationId xmlns="" xmlns:p14="http://schemas.microsoft.com/office/powerpoint/2010/main" val="99766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002A126-64D4-9548-A8A3-87F3228BEFF7}"/>
              </a:ext>
            </a:extLst>
          </p:cNvPr>
          <p:cNvSpPr>
            <a:spLocks noGrp="1"/>
          </p:cNvSpPr>
          <p:nvPr>
            <p:ph type="title"/>
          </p:nvPr>
        </p:nvSpPr>
        <p:spPr/>
        <p:txBody>
          <a:bodyPr/>
          <a:lstStyle/>
          <a:p>
            <a:r>
              <a:rPr lang="el-GR"/>
              <a:t>Σαντορίνη</a:t>
            </a:r>
          </a:p>
        </p:txBody>
      </p:sp>
      <p:pic>
        <p:nvPicPr>
          <p:cNvPr id="4" name="Εικόνα 4">
            <a:extLst>
              <a:ext uri="{FF2B5EF4-FFF2-40B4-BE49-F238E27FC236}">
                <a16:creationId xmlns="" xmlns:a16="http://schemas.microsoft.com/office/drawing/2014/main" id="{6B90BB1F-D68E-DB42-B87D-4F3615AE0C53}"/>
              </a:ext>
            </a:extLst>
          </p:cNvPr>
          <p:cNvPicPr>
            <a:picLocks noGrp="1" noChangeAspect="1"/>
          </p:cNvPicPr>
          <p:nvPr>
            <p:ph idx="1"/>
          </p:nvPr>
        </p:nvPicPr>
        <p:blipFill>
          <a:blip r:embed="rId2"/>
          <a:stretch>
            <a:fillRect/>
          </a:stretch>
        </p:blipFill>
        <p:spPr>
          <a:xfrm>
            <a:off x="5118100" y="2047821"/>
            <a:ext cx="6281738" cy="2759182"/>
          </a:xfrm>
          <a:prstGeom prst="rect">
            <a:avLst/>
          </a:prstGeom>
        </p:spPr>
      </p:pic>
    </p:spTree>
    <p:extLst>
      <p:ext uri="{BB962C8B-B14F-4D97-AF65-F5344CB8AC3E}">
        <p14:creationId xmlns="" xmlns:p14="http://schemas.microsoft.com/office/powerpoint/2010/main" val="75028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5B9AF65-28A4-694A-960A-1015679C2E43}"/>
              </a:ext>
            </a:extLst>
          </p:cNvPr>
          <p:cNvSpPr>
            <a:spLocks noGrp="1"/>
          </p:cNvSpPr>
          <p:nvPr>
            <p:ph type="title"/>
          </p:nvPr>
        </p:nvSpPr>
        <p:spPr/>
        <p:txBody>
          <a:bodyPr/>
          <a:lstStyle/>
          <a:p>
            <a:r>
              <a:rPr lang="el-GR"/>
              <a:t>Λέσβος</a:t>
            </a:r>
            <a:br>
              <a:rPr lang="el-GR"/>
            </a:br>
            <a:r>
              <a:rPr lang="el-GR"/>
              <a:t>Απολιθωμένο δάσος</a:t>
            </a:r>
          </a:p>
        </p:txBody>
      </p:sp>
      <p:pic>
        <p:nvPicPr>
          <p:cNvPr id="4" name="Εικόνα 4">
            <a:extLst>
              <a:ext uri="{FF2B5EF4-FFF2-40B4-BE49-F238E27FC236}">
                <a16:creationId xmlns="" xmlns:a16="http://schemas.microsoft.com/office/drawing/2014/main" id="{6B2AA34B-61F4-B242-B957-A63FD7E72E67}"/>
              </a:ext>
            </a:extLst>
          </p:cNvPr>
          <p:cNvPicPr>
            <a:picLocks noGrp="1" noChangeAspect="1"/>
          </p:cNvPicPr>
          <p:nvPr>
            <p:ph idx="1"/>
          </p:nvPr>
        </p:nvPicPr>
        <p:blipFill>
          <a:blip r:embed="rId2"/>
          <a:stretch>
            <a:fillRect/>
          </a:stretch>
        </p:blipFill>
        <p:spPr>
          <a:xfrm>
            <a:off x="5439569" y="1331912"/>
            <a:ext cx="5638800" cy="4191000"/>
          </a:xfrm>
          <a:prstGeom prst="rect">
            <a:avLst/>
          </a:prstGeom>
        </p:spPr>
      </p:pic>
    </p:spTree>
    <p:extLst>
      <p:ext uri="{BB962C8B-B14F-4D97-AF65-F5344CB8AC3E}">
        <p14:creationId xmlns="" xmlns:p14="http://schemas.microsoft.com/office/powerpoint/2010/main" val="88380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50795BC-35A0-D940-B0A1-7A5B90666F12}"/>
              </a:ext>
            </a:extLst>
          </p:cNvPr>
          <p:cNvSpPr>
            <a:spLocks noGrp="1"/>
          </p:cNvSpPr>
          <p:nvPr>
            <p:ph type="title"/>
          </p:nvPr>
        </p:nvSpPr>
        <p:spPr/>
        <p:txBody>
          <a:bodyPr/>
          <a:lstStyle/>
          <a:p>
            <a:r>
              <a:rPr lang="el-GR"/>
              <a:t>Λέσβος</a:t>
            </a:r>
            <a:br>
              <a:rPr lang="el-GR"/>
            </a:br>
            <a:r>
              <a:rPr lang="el-GR"/>
              <a:t>Απολιθωμένο δάσος</a:t>
            </a:r>
          </a:p>
        </p:txBody>
      </p:sp>
      <p:pic>
        <p:nvPicPr>
          <p:cNvPr id="4" name="Εικόνα 4">
            <a:extLst>
              <a:ext uri="{FF2B5EF4-FFF2-40B4-BE49-F238E27FC236}">
                <a16:creationId xmlns="" xmlns:a16="http://schemas.microsoft.com/office/drawing/2014/main" id="{06BB9373-53C1-804D-B9B3-5449EDA123D7}"/>
              </a:ext>
            </a:extLst>
          </p:cNvPr>
          <p:cNvPicPr>
            <a:picLocks noGrp="1" noChangeAspect="1"/>
          </p:cNvPicPr>
          <p:nvPr>
            <p:ph idx="1"/>
          </p:nvPr>
        </p:nvPicPr>
        <p:blipFill>
          <a:blip r:embed="rId2"/>
          <a:stretch>
            <a:fillRect/>
          </a:stretch>
        </p:blipFill>
        <p:spPr>
          <a:xfrm>
            <a:off x="6492924" y="803275"/>
            <a:ext cx="3532089" cy="5248275"/>
          </a:xfrm>
          <a:prstGeom prst="rect">
            <a:avLst/>
          </a:prstGeom>
        </p:spPr>
      </p:pic>
    </p:spTree>
    <p:extLst>
      <p:ext uri="{BB962C8B-B14F-4D97-AF65-F5344CB8AC3E}">
        <p14:creationId xmlns="" xmlns:p14="http://schemas.microsoft.com/office/powerpoint/2010/main" val="106848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2E3D6B7-AB62-D742-BB33-E9623E1E1E61}"/>
              </a:ext>
            </a:extLst>
          </p:cNvPr>
          <p:cNvSpPr>
            <a:spLocks noGrp="1"/>
          </p:cNvSpPr>
          <p:nvPr>
            <p:ph type="title"/>
          </p:nvPr>
        </p:nvSpPr>
        <p:spPr/>
        <p:txBody>
          <a:bodyPr/>
          <a:lstStyle/>
          <a:p>
            <a:r>
              <a:rPr lang="el-GR" dirty="0" err="1"/>
              <a:t>Χιος</a:t>
            </a:r>
            <a:endParaRPr lang="el-GR" dirty="0"/>
          </a:p>
        </p:txBody>
      </p:sp>
      <p:pic>
        <p:nvPicPr>
          <p:cNvPr id="4" name="Εικόνα 4">
            <a:extLst>
              <a:ext uri="{FF2B5EF4-FFF2-40B4-BE49-F238E27FC236}">
                <a16:creationId xmlns="" xmlns:a16="http://schemas.microsoft.com/office/drawing/2014/main" id="{014B5EB4-4CB3-B348-A93E-511B9A9CF94C}"/>
              </a:ext>
            </a:extLst>
          </p:cNvPr>
          <p:cNvPicPr>
            <a:picLocks noGrp="1" noChangeAspect="1"/>
          </p:cNvPicPr>
          <p:nvPr>
            <p:ph idx="1"/>
          </p:nvPr>
        </p:nvPicPr>
        <p:blipFill>
          <a:blip r:embed="rId2"/>
          <a:stretch>
            <a:fillRect/>
          </a:stretch>
        </p:blipFill>
        <p:spPr>
          <a:xfrm>
            <a:off x="5210969" y="1394396"/>
            <a:ext cx="6096000" cy="4066032"/>
          </a:xfrm>
          <a:prstGeom prst="rect">
            <a:avLst/>
          </a:prstGeom>
        </p:spPr>
      </p:pic>
    </p:spTree>
    <p:extLst>
      <p:ext uri="{BB962C8B-B14F-4D97-AF65-F5344CB8AC3E}">
        <p14:creationId xmlns="" xmlns:p14="http://schemas.microsoft.com/office/powerpoint/2010/main" val="17228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985B6D6-4F7C-DE4E-A16D-EF7ADB6F7470}"/>
              </a:ext>
            </a:extLst>
          </p:cNvPr>
          <p:cNvSpPr>
            <a:spLocks noGrp="1"/>
          </p:cNvSpPr>
          <p:nvPr>
            <p:ph type="title"/>
          </p:nvPr>
        </p:nvSpPr>
        <p:spPr/>
        <p:txBody>
          <a:bodyPr/>
          <a:lstStyle/>
          <a:p>
            <a:r>
              <a:rPr lang="el-GR"/>
              <a:t>Ορισμός</a:t>
            </a:r>
          </a:p>
        </p:txBody>
      </p:sp>
      <p:sp>
        <p:nvSpPr>
          <p:cNvPr id="3" name="Θέση περιεχομένου 2">
            <a:extLst>
              <a:ext uri="{FF2B5EF4-FFF2-40B4-BE49-F238E27FC236}">
                <a16:creationId xmlns="" xmlns:a16="http://schemas.microsoft.com/office/drawing/2014/main" id="{C9E36DDC-B28C-2548-89A4-89C31DA60BEC}"/>
              </a:ext>
            </a:extLst>
          </p:cNvPr>
          <p:cNvSpPr>
            <a:spLocks noGrp="1"/>
          </p:cNvSpPr>
          <p:nvPr>
            <p:ph idx="1"/>
          </p:nvPr>
        </p:nvSpPr>
        <p:spPr>
          <a:xfrm>
            <a:off x="5202065" y="-206496"/>
            <a:ext cx="6281873" cy="6291662"/>
          </a:xfrm>
        </p:spPr>
        <p:txBody>
          <a:bodyPr/>
          <a:lstStyle/>
          <a:p>
            <a:endParaRPr lang="el-GR"/>
          </a:p>
          <a:p>
            <a:r>
              <a:rPr lang="el-GR"/>
              <a:t>Ηφαίστειο ονομάζουμε μια γεωλογικη δομή η οποία συνοδεύεται από έκλυση μαγματος συνοδεία εκρήξεων και έκλυση αερίων </a:t>
            </a:r>
          </a:p>
          <a:p>
            <a:endParaRPr lang="el-GR"/>
          </a:p>
        </p:txBody>
      </p:sp>
      <p:pic>
        <p:nvPicPr>
          <p:cNvPr id="5" name="Εικόνα 4">
            <a:extLst>
              <a:ext uri="{FF2B5EF4-FFF2-40B4-BE49-F238E27FC236}">
                <a16:creationId xmlns="" xmlns:a16="http://schemas.microsoft.com/office/drawing/2014/main" id="{13EC2DAF-7C4A-A341-9156-D97824A91ADA}"/>
              </a:ext>
            </a:extLst>
          </p:cNvPr>
          <p:cNvPicPr>
            <a:picLocks noChangeAspect="1"/>
          </p:cNvPicPr>
          <p:nvPr/>
        </p:nvPicPr>
        <p:blipFill>
          <a:blip r:embed="rId2"/>
          <a:stretch>
            <a:fillRect/>
          </a:stretch>
        </p:blipFill>
        <p:spPr>
          <a:xfrm rot="10800000" flipV="1">
            <a:off x="6360747" y="3681517"/>
            <a:ext cx="3964507" cy="2249700"/>
          </a:xfrm>
          <a:prstGeom prst="rect">
            <a:avLst/>
          </a:prstGeom>
        </p:spPr>
      </p:pic>
    </p:spTree>
    <p:extLst>
      <p:ext uri="{BB962C8B-B14F-4D97-AF65-F5344CB8AC3E}">
        <p14:creationId xmlns="" xmlns:p14="http://schemas.microsoft.com/office/powerpoint/2010/main" val="294689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C440CCF-92D7-E945-8865-A4F9A14E263E}"/>
              </a:ext>
            </a:extLst>
          </p:cNvPr>
          <p:cNvSpPr>
            <a:spLocks noGrp="1"/>
          </p:cNvSpPr>
          <p:nvPr>
            <p:ph type="title"/>
          </p:nvPr>
        </p:nvSpPr>
        <p:spPr/>
        <p:txBody>
          <a:bodyPr/>
          <a:lstStyle/>
          <a:p>
            <a:r>
              <a:rPr lang="el-GR"/>
              <a:t>Χίος</a:t>
            </a:r>
          </a:p>
        </p:txBody>
      </p:sp>
      <p:pic>
        <p:nvPicPr>
          <p:cNvPr id="4" name="Εικόνα 4">
            <a:extLst>
              <a:ext uri="{FF2B5EF4-FFF2-40B4-BE49-F238E27FC236}">
                <a16:creationId xmlns="" xmlns:a16="http://schemas.microsoft.com/office/drawing/2014/main" id="{9C503EE4-697E-8C47-BFF2-BF0BD2210766}"/>
              </a:ext>
            </a:extLst>
          </p:cNvPr>
          <p:cNvPicPr>
            <a:picLocks noGrp="1" noChangeAspect="1"/>
          </p:cNvPicPr>
          <p:nvPr>
            <p:ph idx="1"/>
          </p:nvPr>
        </p:nvPicPr>
        <p:blipFill>
          <a:blip r:embed="rId2"/>
          <a:stretch>
            <a:fillRect/>
          </a:stretch>
        </p:blipFill>
        <p:spPr>
          <a:xfrm>
            <a:off x="5118100" y="1660926"/>
            <a:ext cx="6281738" cy="3532972"/>
          </a:xfrm>
          <a:prstGeom prst="rect">
            <a:avLst/>
          </a:prstGeom>
        </p:spPr>
      </p:pic>
    </p:spTree>
    <p:extLst>
      <p:ext uri="{BB962C8B-B14F-4D97-AF65-F5344CB8AC3E}">
        <p14:creationId xmlns="" xmlns:p14="http://schemas.microsoft.com/office/powerpoint/2010/main" val="2894953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Σουσάκι</a:t>
            </a:r>
            <a:r>
              <a:rPr lang="el-GR" dirty="0" smtClean="0"/>
              <a:t> </a:t>
            </a:r>
            <a:endParaRPr lang="el-GR" dirty="0"/>
          </a:p>
        </p:txBody>
      </p:sp>
      <p:pic>
        <p:nvPicPr>
          <p:cNvPr id="4" name="3 - Θέση περιεχομένου" descr="images.jpg"/>
          <p:cNvPicPr>
            <a:picLocks noGrp="1" noChangeAspect="1"/>
          </p:cNvPicPr>
          <p:nvPr>
            <p:ph idx="1"/>
          </p:nvPr>
        </p:nvPicPr>
        <p:blipFill>
          <a:blip r:embed="rId2"/>
          <a:stretch>
            <a:fillRect/>
          </a:stretch>
        </p:blipFill>
        <p:spPr>
          <a:xfrm>
            <a:off x="5029200" y="1066800"/>
            <a:ext cx="6499503" cy="432512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ΣΕΙΣΜΟΣ </a:t>
            </a:r>
            <a:endParaRPr lang="el-GR" dirty="0"/>
          </a:p>
        </p:txBody>
      </p:sp>
      <p:sp>
        <p:nvSpPr>
          <p:cNvPr id="3" name="2 - Θέση περιεχομένου"/>
          <p:cNvSpPr>
            <a:spLocks noGrp="1"/>
          </p:cNvSpPr>
          <p:nvPr>
            <p:ph idx="1"/>
          </p:nvPr>
        </p:nvSpPr>
        <p:spPr/>
        <p:txBody>
          <a:bodyPr/>
          <a:lstStyle/>
          <a:p>
            <a:r>
              <a:rPr lang="el-GR" b="1" dirty="0" smtClean="0"/>
              <a:t>Σεισμός</a:t>
            </a:r>
            <a:r>
              <a:rPr lang="el-GR" dirty="0" smtClean="0"/>
              <a:t> είναι η δόνηση (το τράνταγμα) του εδάφους που οφείλεται στη θραύση πετρωμάτων. </a:t>
            </a:r>
          </a:p>
          <a:p>
            <a:r>
              <a:rPr lang="el-GR" dirty="0" smtClean="0"/>
              <a:t>Είναι το στιγμιαίο αποτέλεσμα μιας μακροχρόνιας διεργασίας με την οποία συσσωρεύεται δυναμική ενέργεια σε περιοχές της λιθόσφαιρας, οι οποίες καταπονούνται από την πίεση που προκαλεί η μετακίνηση των </a:t>
            </a:r>
            <a:r>
              <a:rPr lang="el-GR" dirty="0" err="1" smtClean="0"/>
              <a:t>λιθοσφαιρικών</a:t>
            </a:r>
            <a:r>
              <a:rPr lang="el-GR" dirty="0" smtClean="0"/>
              <a:t> πλακών.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ΑΘΗΝΑ 1999</a:t>
            </a:r>
            <a:endParaRPr lang="el-GR" dirty="0"/>
          </a:p>
        </p:txBody>
      </p:sp>
      <p:pic>
        <p:nvPicPr>
          <p:cNvPr id="4" name="3 - Θέση περιεχομένου" descr="αρχείο λήψης.jpg"/>
          <p:cNvPicPr>
            <a:picLocks noGrp="1" noChangeAspect="1"/>
          </p:cNvPicPr>
          <p:nvPr>
            <p:ph idx="1"/>
          </p:nvPr>
        </p:nvPicPr>
        <p:blipFill>
          <a:blip r:embed="rId2"/>
          <a:stretch>
            <a:fillRect/>
          </a:stretch>
        </p:blipFill>
        <p:spPr>
          <a:xfrm>
            <a:off x="5410200" y="1905000"/>
            <a:ext cx="5049857" cy="295433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ΑΛΒΑΝΙΑ</a:t>
            </a:r>
            <a:endParaRPr lang="el-GR" dirty="0"/>
          </a:p>
        </p:txBody>
      </p:sp>
      <p:pic>
        <p:nvPicPr>
          <p:cNvPr id="4" name="3 - Θέση περιεχομένου" descr="ALBANIA.jpg"/>
          <p:cNvPicPr>
            <a:picLocks noGrp="1" noChangeAspect="1"/>
          </p:cNvPicPr>
          <p:nvPr>
            <p:ph idx="1"/>
          </p:nvPr>
        </p:nvPicPr>
        <p:blipFill>
          <a:blip r:embed="rId2"/>
          <a:stretch>
            <a:fillRect/>
          </a:stretch>
        </p:blipFill>
        <p:spPr>
          <a:xfrm>
            <a:off x="5562600" y="1371600"/>
            <a:ext cx="4844143" cy="3429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ΤΟΥΡΚΙΑ</a:t>
            </a:r>
            <a:endParaRPr lang="el-GR" dirty="0"/>
          </a:p>
        </p:txBody>
      </p:sp>
      <p:pic>
        <p:nvPicPr>
          <p:cNvPr id="4" name="3 - Θέση περιεχομένου" descr="TOYRKIA.jpg"/>
          <p:cNvPicPr>
            <a:picLocks noGrp="1" noChangeAspect="1"/>
          </p:cNvPicPr>
          <p:nvPr>
            <p:ph idx="1"/>
          </p:nvPr>
        </p:nvPicPr>
        <p:blipFill>
          <a:blip r:embed="rId2"/>
          <a:stretch>
            <a:fillRect/>
          </a:stretch>
        </p:blipFill>
        <p:spPr>
          <a:xfrm>
            <a:off x="4648200" y="1447800"/>
            <a:ext cx="7140717" cy="34925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ΙΤΑΛΙΑ </a:t>
            </a:r>
            <a:endParaRPr lang="el-GR" dirty="0"/>
          </a:p>
        </p:txBody>
      </p:sp>
      <p:pic>
        <p:nvPicPr>
          <p:cNvPr id="4" name="3 - Θέση περιεχομένου" descr="ITALIA.jpg"/>
          <p:cNvPicPr>
            <a:picLocks noGrp="1" noChangeAspect="1"/>
          </p:cNvPicPr>
          <p:nvPr>
            <p:ph idx="1"/>
          </p:nvPr>
        </p:nvPicPr>
        <p:blipFill>
          <a:blip r:embed="rId2"/>
          <a:stretch>
            <a:fillRect/>
          </a:stretch>
        </p:blipFill>
        <p:spPr>
          <a:xfrm>
            <a:off x="4648200" y="2438400"/>
            <a:ext cx="6858000" cy="2667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88631" y="2349925"/>
            <a:ext cx="3835769" cy="2298276"/>
          </a:xfrm>
        </p:spPr>
        <p:txBody>
          <a:bodyPr/>
          <a:lstStyle/>
          <a:p>
            <a:r>
              <a:rPr lang="el-GR" dirty="0" smtClean="0"/>
              <a:t>ΚΕΦΑΛΛΟΝΙΑ 1953</a:t>
            </a:r>
            <a:endParaRPr lang="el-GR" dirty="0"/>
          </a:p>
        </p:txBody>
      </p:sp>
      <p:pic>
        <p:nvPicPr>
          <p:cNvPr id="4" name="3 - Θέση περιεχομένου" descr="KEFALLONIA.jpg"/>
          <p:cNvPicPr>
            <a:picLocks noGrp="1" noChangeAspect="1"/>
          </p:cNvPicPr>
          <p:nvPr>
            <p:ph idx="1"/>
          </p:nvPr>
        </p:nvPicPr>
        <p:blipFill>
          <a:blip r:embed="rId2"/>
          <a:stretch>
            <a:fillRect/>
          </a:stretch>
        </p:blipFill>
        <p:spPr>
          <a:xfrm>
            <a:off x="5715001" y="2603500"/>
            <a:ext cx="3929856" cy="233630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Πηγές</a:t>
            </a:r>
            <a:endParaRPr lang="el-GR" dirty="0"/>
          </a:p>
        </p:txBody>
      </p:sp>
      <p:sp>
        <p:nvSpPr>
          <p:cNvPr id="5" name="Θέση περιεχομένου 4">
            <a:extLst>
              <a:ext uri="{FF2B5EF4-FFF2-40B4-BE49-F238E27FC236}">
                <a16:creationId xmlns="" xmlns:a16="http://schemas.microsoft.com/office/drawing/2014/main" id="{214F8761-3FDE-334D-B1C5-2BA389146DFE}"/>
              </a:ext>
            </a:extLst>
          </p:cNvPr>
          <p:cNvSpPr>
            <a:spLocks noGrp="1"/>
          </p:cNvSpPr>
          <p:nvPr>
            <p:ph idx="1"/>
          </p:nvPr>
        </p:nvSpPr>
        <p:spPr/>
        <p:txBody>
          <a:bodyPr/>
          <a:lstStyle/>
          <a:p>
            <a:endParaRPr lang="el-GR" dirty="0" smtClean="0"/>
          </a:p>
          <a:p>
            <a:r>
              <a:rPr lang="af-ZA" dirty="0" smtClean="0">
                <a:hlinkClick r:id="rId3"/>
              </a:rPr>
              <a:t>https://youtu.be/kXLwP5iYPSM</a:t>
            </a:r>
            <a:endParaRPr lang="el-GR" dirty="0" smtClean="0"/>
          </a:p>
          <a:p>
            <a:r>
              <a:rPr lang="af-ZA" dirty="0" smtClean="0">
                <a:hlinkClick r:id="rId4"/>
              </a:rPr>
              <a:t>https://</a:t>
            </a:r>
            <a:r>
              <a:rPr lang="af-ZA" dirty="0" smtClean="0">
                <a:hlinkClick r:id="rId4"/>
              </a:rPr>
              <a:t>youtu.be/i3efup2wtAw</a:t>
            </a:r>
            <a:endParaRPr lang="el-GR" dirty="0" smtClean="0"/>
          </a:p>
          <a:p>
            <a:r>
              <a:rPr lang="en-US" dirty="0" smtClean="0">
                <a:hlinkClick r:id="rId5"/>
              </a:rPr>
              <a:t>http://photodentro.edu.gr/lor/r/8521/3297</a:t>
            </a:r>
            <a:endParaRPr lang="en-US" dirty="0" smtClean="0"/>
          </a:p>
          <a:p>
            <a:endParaRPr lang="el-GR" dirty="0" smtClean="0"/>
          </a:p>
          <a:p>
            <a:r>
              <a:rPr lang="en-US" dirty="0" smtClean="0">
                <a:hlinkClick r:id="rId6"/>
              </a:rPr>
              <a:t>http://www.gein.noa.gr/el</a:t>
            </a:r>
            <a:r>
              <a:rPr lang="en-US" dirty="0" smtClean="0">
                <a:hlinkClick r:id="rId6"/>
              </a:rPr>
              <a:t>/</a:t>
            </a:r>
            <a:endParaRPr lang="el-GR" dirty="0" smtClean="0"/>
          </a:p>
          <a:p>
            <a:endParaRPr lang="el-GR" dirty="0" smtClean="0"/>
          </a:p>
          <a:p>
            <a:r>
              <a:rPr lang="en-US" dirty="0" smtClean="0">
                <a:hlinkClick r:id="rId7"/>
              </a:rPr>
              <a:t>https://www.oasp.gr</a:t>
            </a:r>
            <a:r>
              <a:rPr lang="en-US" dirty="0" smtClean="0">
                <a:hlinkClick r:id="rId7"/>
              </a:rPr>
              <a:t>/</a:t>
            </a:r>
            <a:endParaRPr lang="el-GR" dirty="0" smtClean="0"/>
          </a:p>
          <a:p>
            <a:endParaRPr lang="el-GR" dirty="0" smtClean="0"/>
          </a:p>
          <a:p>
            <a:endParaRPr lang="el-GR" dirty="0"/>
          </a:p>
        </p:txBody>
      </p:sp>
    </p:spTree>
    <p:extLst>
      <p:ext uri="{BB962C8B-B14F-4D97-AF65-F5344CB8AC3E}">
        <p14:creationId xmlns="" xmlns:p14="http://schemas.microsoft.com/office/powerpoint/2010/main" val="344960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C083A6D-98AE-C941-A414-0D939DA0DBC9}"/>
              </a:ext>
            </a:extLst>
          </p:cNvPr>
          <p:cNvSpPr>
            <a:spLocks noGrp="1"/>
          </p:cNvSpPr>
          <p:nvPr>
            <p:ph type="title"/>
          </p:nvPr>
        </p:nvSpPr>
        <p:spPr/>
        <p:txBody>
          <a:bodyPr>
            <a:normAutofit fontScale="90000"/>
          </a:bodyPr>
          <a:lstStyle/>
          <a:p>
            <a:r>
              <a:rPr lang="el-GR"/>
              <a:t>Αιτία δημιουργίας ηφαιστείων
Η κίνηση των πλακών
</a:t>
            </a:r>
          </a:p>
        </p:txBody>
      </p:sp>
      <p:sp>
        <p:nvSpPr>
          <p:cNvPr id="3" name="Θέση περιεχομένου 2">
            <a:extLst>
              <a:ext uri="{FF2B5EF4-FFF2-40B4-BE49-F238E27FC236}">
                <a16:creationId xmlns="" xmlns:a16="http://schemas.microsoft.com/office/drawing/2014/main" id="{649E5478-B210-4545-8CF9-2FA73E4DC6EF}"/>
              </a:ext>
            </a:extLst>
          </p:cNvPr>
          <p:cNvSpPr>
            <a:spLocks noGrp="1"/>
          </p:cNvSpPr>
          <p:nvPr>
            <p:ph idx="1"/>
          </p:nvPr>
        </p:nvSpPr>
        <p:spPr>
          <a:xfrm>
            <a:off x="5021496" y="804689"/>
            <a:ext cx="6281873" cy="5248622"/>
          </a:xfrm>
        </p:spPr>
        <p:txBody>
          <a:bodyPr/>
          <a:lstStyle/>
          <a:p>
            <a:r>
              <a:rPr lang="el-GR"/>
              <a:t>Όπως ξέρουμε η λιθόσφαιρα της γης είναι σπασμένη σε 7 μεγάλες πλάκες που ονομάζονται λιθοσφαιρικές πλάκες </a:t>
            </a:r>
          </a:p>
          <a:p>
            <a:r>
              <a:rPr lang="el-GR"/>
              <a:t>Οι λιθοσφαιρικές πλάκες είναι δυνατόν να κινούνται ως εξής:</a:t>
            </a:r>
          </a:p>
          <a:p>
            <a:r>
              <a:rPr lang="el-GR">
                <a:solidFill>
                  <a:schemeClr val="accent1"/>
                </a:solidFill>
              </a:rPr>
              <a:t>Συγκλινοντας</a:t>
            </a:r>
            <a:r>
              <a:rPr lang="el-GR"/>
              <a:t> οπότε η μία πλάκα βυθίζεται κάτω από την άλλη
</a:t>
            </a:r>
            <a:r>
              <a:rPr lang="el-GR">
                <a:solidFill>
                  <a:schemeClr val="accent1"/>
                </a:solidFill>
              </a:rPr>
              <a:t>Αποκλινοντας</a:t>
            </a:r>
            <a:r>
              <a:rPr lang="el-GR"/>
              <a:t> </a:t>
            </a:r>
          </a:p>
          <a:p>
            <a:r>
              <a:rPr lang="el-GR">
                <a:solidFill>
                  <a:schemeClr val="accent1"/>
                </a:solidFill>
              </a:rPr>
              <a:t>Κινούμενες πλευρικά</a:t>
            </a:r>
            <a:r>
              <a:rPr lang="el-GR"/>
              <a:t> δηλαδή να ολισθαίνουν</a:t>
            </a:r>
          </a:p>
          <a:p>
            <a:pPr marL="0" indent="0">
              <a:buNone/>
            </a:pPr>
            <a:endParaRPr lang="el-GR"/>
          </a:p>
          <a:p>
            <a:pPr marL="0" indent="0">
              <a:buNone/>
            </a:pPr>
            <a:endParaRPr lang="el-GR"/>
          </a:p>
        </p:txBody>
      </p:sp>
    </p:spTree>
    <p:extLst>
      <p:ext uri="{BB962C8B-B14F-4D97-AF65-F5344CB8AC3E}">
        <p14:creationId xmlns="" xmlns:p14="http://schemas.microsoft.com/office/powerpoint/2010/main" val="356473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4AC92CF-3832-E24F-9087-5A637D5B20FE}"/>
              </a:ext>
            </a:extLst>
          </p:cNvPr>
          <p:cNvSpPr>
            <a:spLocks noGrp="1"/>
          </p:cNvSpPr>
          <p:nvPr>
            <p:ph type="title"/>
          </p:nvPr>
        </p:nvSpPr>
        <p:spPr/>
        <p:txBody>
          <a:bodyPr>
            <a:normAutofit fontScale="90000"/>
          </a:bodyPr>
          <a:lstStyle/>
          <a:p>
            <a:r>
              <a:rPr lang="el-GR" dirty="0"/>
              <a:t>Σύγκλιση αφρικανικής πλάκας με την </a:t>
            </a:r>
            <a:r>
              <a:rPr lang="el-GR" dirty="0" err="1"/>
              <a:t>ευρασιατική</a:t>
            </a:r>
            <a:r>
              <a:rPr lang="el-GR" dirty="0"/>
              <a:t> πλάκα</a:t>
            </a:r>
          </a:p>
        </p:txBody>
      </p:sp>
      <p:pic>
        <p:nvPicPr>
          <p:cNvPr id="4" name="Εικόνα 4">
            <a:extLst>
              <a:ext uri="{FF2B5EF4-FFF2-40B4-BE49-F238E27FC236}">
                <a16:creationId xmlns="" xmlns:a16="http://schemas.microsoft.com/office/drawing/2014/main" id="{70C9D42C-15FB-1E47-936B-F8F21C4ACF35}"/>
              </a:ext>
            </a:extLst>
          </p:cNvPr>
          <p:cNvPicPr>
            <a:picLocks noGrp="1" noChangeAspect="1"/>
          </p:cNvPicPr>
          <p:nvPr>
            <p:ph idx="1"/>
          </p:nvPr>
        </p:nvPicPr>
        <p:blipFill>
          <a:blip r:embed="rId2"/>
          <a:stretch>
            <a:fillRect/>
          </a:stretch>
        </p:blipFill>
        <p:spPr>
          <a:xfrm>
            <a:off x="4811331" y="990600"/>
            <a:ext cx="5873338" cy="4151312"/>
          </a:xfrm>
          <a:prstGeom prst="rect">
            <a:avLst/>
          </a:prstGeom>
        </p:spPr>
      </p:pic>
    </p:spTree>
    <p:extLst>
      <p:ext uri="{BB962C8B-B14F-4D97-AF65-F5344CB8AC3E}">
        <p14:creationId xmlns="" xmlns:p14="http://schemas.microsoft.com/office/powerpoint/2010/main" val="181872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6929AF3-716F-A649-8249-EFDC2153AC6E}"/>
              </a:ext>
            </a:extLst>
          </p:cNvPr>
          <p:cNvSpPr>
            <a:spLocks noGrp="1"/>
          </p:cNvSpPr>
          <p:nvPr>
            <p:ph type="title"/>
          </p:nvPr>
        </p:nvSpPr>
        <p:spPr/>
        <p:txBody>
          <a:bodyPr>
            <a:normAutofit fontScale="90000"/>
          </a:bodyPr>
          <a:lstStyle/>
          <a:p>
            <a:r>
              <a:rPr lang="el-GR"/>
              <a:t>Απόκλιση πλακών </a:t>
            </a:r>
            <a:br>
              <a:rPr lang="el-GR"/>
            </a:br>
            <a:r>
              <a:rPr lang="el-GR"/>
              <a:t>Δημιουργία Ατλαντικού</a:t>
            </a:r>
          </a:p>
        </p:txBody>
      </p:sp>
      <p:pic>
        <p:nvPicPr>
          <p:cNvPr id="4" name="Εικόνα 4">
            <a:extLst>
              <a:ext uri="{FF2B5EF4-FFF2-40B4-BE49-F238E27FC236}">
                <a16:creationId xmlns="" xmlns:a16="http://schemas.microsoft.com/office/drawing/2014/main" id="{13086D09-7082-E944-B88B-F0B88DC1DCAA}"/>
              </a:ext>
            </a:extLst>
          </p:cNvPr>
          <p:cNvPicPr>
            <a:picLocks noGrp="1" noChangeAspect="1"/>
          </p:cNvPicPr>
          <p:nvPr>
            <p:ph idx="1"/>
          </p:nvPr>
        </p:nvPicPr>
        <p:blipFill>
          <a:blip r:embed="rId2"/>
          <a:stretch>
            <a:fillRect/>
          </a:stretch>
        </p:blipFill>
        <p:spPr>
          <a:xfrm>
            <a:off x="4876800" y="1714500"/>
            <a:ext cx="5571331" cy="4178498"/>
          </a:xfrm>
          <a:prstGeom prst="rect">
            <a:avLst/>
          </a:prstGeom>
        </p:spPr>
      </p:pic>
    </p:spTree>
    <p:extLst>
      <p:ext uri="{BB962C8B-B14F-4D97-AF65-F5344CB8AC3E}">
        <p14:creationId xmlns="" xmlns:p14="http://schemas.microsoft.com/office/powerpoint/2010/main" val="150413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CB7A89B-D0E1-1E49-BB44-6E825341B9C1}"/>
              </a:ext>
            </a:extLst>
          </p:cNvPr>
          <p:cNvSpPr>
            <a:spLocks noGrp="1"/>
          </p:cNvSpPr>
          <p:nvPr>
            <p:ph type="title"/>
          </p:nvPr>
        </p:nvSpPr>
        <p:spPr/>
        <p:txBody>
          <a:bodyPr>
            <a:normAutofit fontScale="90000"/>
          </a:bodyPr>
          <a:lstStyle/>
          <a:p>
            <a:r>
              <a:rPr lang="el-GR"/>
              <a:t>Το ελληνικό ηφαιστειακό τόξο
</a:t>
            </a:r>
          </a:p>
        </p:txBody>
      </p:sp>
      <p:sp>
        <p:nvSpPr>
          <p:cNvPr id="3" name="Θέση περιεχομένου 2">
            <a:extLst>
              <a:ext uri="{FF2B5EF4-FFF2-40B4-BE49-F238E27FC236}">
                <a16:creationId xmlns="" xmlns:a16="http://schemas.microsoft.com/office/drawing/2014/main" id="{C2728938-98E8-7845-A5DB-2482E930420F}"/>
              </a:ext>
            </a:extLst>
          </p:cNvPr>
          <p:cNvSpPr>
            <a:spLocks noGrp="1"/>
          </p:cNvSpPr>
          <p:nvPr>
            <p:ph idx="1"/>
          </p:nvPr>
        </p:nvSpPr>
        <p:spPr/>
        <p:txBody>
          <a:bodyPr/>
          <a:lstStyle/>
          <a:p>
            <a:pPr marL="0" indent="0">
              <a:buNone/>
            </a:pPr>
            <a:r>
              <a:rPr lang="el-GR" b="0" i="0">
                <a:solidFill>
                  <a:srgbClr val="333333"/>
                </a:solidFill>
                <a:effectLst/>
                <a:latin typeface="Helvetica Neue"/>
              </a:rPr>
              <a:t>Η Ελλάδα βρίσκεται στο σημείο σύγκλισης δύο τεκτονικών πλακών,και εξαιτίας της κίνησης που αυτές κάνουν, δημιουργείται στην ευρύτερη περιοχή σεισμική αλλά και ηφαιστειακή δραστηριότητα, ανάμεσα στα άλλα. Στον ελλαδικό χώρο ηφαιστειακή δραστηριότητα βρίσκουμε κατά μήκος του ηφαιστειακού τόξου του νοτίου Αιγαίου και της Πελοποννήσου. Το ηφαιστειακό τόξο ξεκινάει στα βόρεια από το Σουσάκι Κορινθίας, διαπερνά τα Μέθανα, τον Πόρο και την Αίγινα, συνεχίζει σε Μήλο και Κίμωλο, Σαντορίνη και καταλήγει στην Νίσυρο και την Κω. Τα ηφαίστεια, τα πετρώματα που συνδέονται με αυτά και η μορφολογία του τοπίου δίνουν ιδιαίτερα στοιχεία σε καθέναν από αυτούς τους τόπους</a:t>
            </a:r>
          </a:p>
          <a:p>
            <a:pPr marL="0" indent="0">
              <a:buNone/>
            </a:pPr>
            <a:endParaRPr lang="el-GR"/>
          </a:p>
          <a:p>
            <a:pPr marL="0" indent="0">
              <a:buNone/>
            </a:pPr>
            <a:endParaRPr lang="el-GR"/>
          </a:p>
        </p:txBody>
      </p:sp>
    </p:spTree>
    <p:extLst>
      <p:ext uri="{BB962C8B-B14F-4D97-AF65-F5344CB8AC3E}">
        <p14:creationId xmlns="" xmlns:p14="http://schemas.microsoft.com/office/powerpoint/2010/main" val="207383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3C0F90B-59B5-3748-9A5D-7512FE20A06A}"/>
              </a:ext>
            </a:extLst>
          </p:cNvPr>
          <p:cNvSpPr>
            <a:spLocks noGrp="1"/>
          </p:cNvSpPr>
          <p:nvPr>
            <p:ph type="title"/>
          </p:nvPr>
        </p:nvSpPr>
        <p:spPr/>
        <p:txBody>
          <a:bodyPr>
            <a:normAutofit fontScale="90000"/>
          </a:bodyPr>
          <a:lstStyle/>
          <a:p>
            <a:r>
              <a:rPr lang="el-GR"/>
              <a:t>Το ηφαιστειακό τόξο του Αιγαίου</a:t>
            </a:r>
          </a:p>
        </p:txBody>
      </p:sp>
      <p:pic>
        <p:nvPicPr>
          <p:cNvPr id="4" name="Εικόνα 4">
            <a:extLst>
              <a:ext uri="{FF2B5EF4-FFF2-40B4-BE49-F238E27FC236}">
                <a16:creationId xmlns="" xmlns:a16="http://schemas.microsoft.com/office/drawing/2014/main" id="{6C8AEA49-A47D-B040-8F15-2D43CA0CB2BD}"/>
              </a:ext>
            </a:extLst>
          </p:cNvPr>
          <p:cNvPicPr>
            <a:picLocks noGrp="1" noChangeAspect="1"/>
          </p:cNvPicPr>
          <p:nvPr>
            <p:ph idx="1"/>
          </p:nvPr>
        </p:nvPicPr>
        <p:blipFill>
          <a:blip r:embed="rId2"/>
          <a:stretch>
            <a:fillRect/>
          </a:stretch>
        </p:blipFill>
        <p:spPr>
          <a:xfrm>
            <a:off x="5336216" y="889972"/>
            <a:ext cx="5745309" cy="5411876"/>
          </a:xfrm>
          <a:prstGeom prst="rect">
            <a:avLst/>
          </a:prstGeom>
        </p:spPr>
      </p:pic>
    </p:spTree>
    <p:extLst>
      <p:ext uri="{BB962C8B-B14F-4D97-AF65-F5344CB8AC3E}">
        <p14:creationId xmlns="" xmlns:p14="http://schemas.microsoft.com/office/powerpoint/2010/main" val="166768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6C98F4C-C04F-EB4E-81B4-D631FE14BE99}"/>
              </a:ext>
            </a:extLst>
          </p:cNvPr>
          <p:cNvSpPr>
            <a:spLocks noGrp="1"/>
          </p:cNvSpPr>
          <p:nvPr>
            <p:ph type="title"/>
          </p:nvPr>
        </p:nvSpPr>
        <p:spPr/>
        <p:txBody>
          <a:bodyPr>
            <a:normAutofit fontScale="90000"/>
          </a:bodyPr>
          <a:lstStyle/>
          <a:p>
            <a:r>
              <a:rPr lang="el-GR" dirty="0" smtClean="0"/>
              <a:t>Το ηφαιστειακό τόξο του Αιγαίου </a:t>
            </a:r>
            <a:endParaRPr lang="el-GR" dirty="0"/>
          </a:p>
        </p:txBody>
      </p:sp>
      <p:pic>
        <p:nvPicPr>
          <p:cNvPr id="5" name="Εικόνα 6">
            <a:extLst>
              <a:ext uri="{FF2B5EF4-FFF2-40B4-BE49-F238E27FC236}">
                <a16:creationId xmlns="" xmlns:a16="http://schemas.microsoft.com/office/drawing/2014/main" id="{B04F6E8B-1645-8642-B724-1F1AD6FD8E2D}"/>
              </a:ext>
            </a:extLst>
          </p:cNvPr>
          <p:cNvPicPr>
            <a:picLocks noGrp="1" noChangeAspect="1"/>
          </p:cNvPicPr>
          <p:nvPr>
            <p:ph idx="1"/>
          </p:nvPr>
        </p:nvPicPr>
        <p:blipFill>
          <a:blip r:embed="rId2"/>
          <a:stretch>
            <a:fillRect/>
          </a:stretch>
        </p:blipFill>
        <p:spPr>
          <a:xfrm>
            <a:off x="4843895" y="1036661"/>
            <a:ext cx="7189473" cy="5156847"/>
          </a:xfrm>
          <a:prstGeom prst="rect">
            <a:avLst/>
          </a:prstGeom>
        </p:spPr>
      </p:pic>
    </p:spTree>
    <p:extLst>
      <p:ext uri="{BB962C8B-B14F-4D97-AF65-F5344CB8AC3E}">
        <p14:creationId xmlns="" xmlns:p14="http://schemas.microsoft.com/office/powerpoint/2010/main" val="23551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D724730-5871-BD45-9392-32CD00901E85}"/>
              </a:ext>
            </a:extLst>
          </p:cNvPr>
          <p:cNvSpPr>
            <a:spLocks noGrp="1"/>
          </p:cNvSpPr>
          <p:nvPr>
            <p:ph type="title"/>
          </p:nvPr>
        </p:nvSpPr>
        <p:spPr/>
        <p:txBody>
          <a:bodyPr/>
          <a:lstStyle/>
          <a:p>
            <a:r>
              <a:rPr lang="el-GR" dirty="0" smtClean="0"/>
              <a:t>Το Ελληνικό τόξο</a:t>
            </a:r>
            <a:endParaRPr lang="el-GR" dirty="0"/>
          </a:p>
        </p:txBody>
      </p:sp>
      <p:pic>
        <p:nvPicPr>
          <p:cNvPr id="5" name="Εικόνα 6">
            <a:extLst>
              <a:ext uri="{FF2B5EF4-FFF2-40B4-BE49-F238E27FC236}">
                <a16:creationId xmlns="" xmlns:a16="http://schemas.microsoft.com/office/drawing/2014/main" id="{37279955-8942-904E-A557-C5FD6C1A8831}"/>
              </a:ext>
            </a:extLst>
          </p:cNvPr>
          <p:cNvPicPr>
            <a:picLocks noGrp="1" noChangeAspect="1"/>
          </p:cNvPicPr>
          <p:nvPr>
            <p:ph idx="1"/>
          </p:nvPr>
        </p:nvPicPr>
        <p:blipFill>
          <a:blip r:embed="rId2"/>
          <a:stretch>
            <a:fillRect/>
          </a:stretch>
        </p:blipFill>
        <p:spPr>
          <a:xfrm>
            <a:off x="5528160" y="821811"/>
            <a:ext cx="5342077" cy="5711345"/>
          </a:xfrm>
          <a:prstGeom prst="rect">
            <a:avLst/>
          </a:prstGeom>
        </p:spPr>
      </p:pic>
    </p:spTree>
    <p:extLst>
      <p:ext uri="{BB962C8B-B14F-4D97-AF65-F5344CB8AC3E}">
        <p14:creationId xmlns="" xmlns:p14="http://schemas.microsoft.com/office/powerpoint/2010/main" val="3013822524"/>
      </p:ext>
    </p:extLst>
  </p:cSld>
  <p:clrMapOvr>
    <a:masterClrMapping/>
  </p:clrMapOvr>
</p:sld>
</file>

<file path=ppt/theme/theme1.xml><?xml version="1.0" encoding="utf-8"?>
<a:theme xmlns:a="http://schemas.openxmlformats.org/drawingml/2006/main" name="Άτλαντας">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283</Words>
  <Application>Microsoft Office PowerPoint</Application>
  <PresentationFormat>Προσαρμογή</PresentationFormat>
  <Paragraphs>48</Paragraphs>
  <Slides>28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Άτλαντας</vt:lpstr>
      <vt:lpstr>ΣΕΙΣΜΟΙ-ΗΦΑΙΣΤΕΙΑ</vt:lpstr>
      <vt:lpstr>Ορισμός</vt:lpstr>
      <vt:lpstr>Αιτία δημιουργίας ηφαιστείων
Η κίνηση των πλακών
</vt:lpstr>
      <vt:lpstr>Σύγκλιση αφρικανικής πλάκας με την ευρασιατική πλάκα</vt:lpstr>
      <vt:lpstr>Απόκλιση πλακών  Δημιουργία Ατλαντικού</vt:lpstr>
      <vt:lpstr>Το ελληνικό ηφαιστειακό τόξο
</vt:lpstr>
      <vt:lpstr>Το ηφαιστειακό τόξο του Αιγαίου</vt:lpstr>
      <vt:lpstr>Το ηφαιστειακό τόξο του Αιγαίου </vt:lpstr>
      <vt:lpstr>Το Ελληνικό τόξο</vt:lpstr>
      <vt:lpstr>Νίσυρος</vt:lpstr>
      <vt:lpstr>Νίσυρος</vt:lpstr>
      <vt:lpstr>Νίσυρος</vt:lpstr>
      <vt:lpstr>Μέθανα </vt:lpstr>
      <vt:lpstr>Μηλος</vt:lpstr>
      <vt:lpstr>Μήλος</vt:lpstr>
      <vt:lpstr>Σαντορίνη</vt:lpstr>
      <vt:lpstr>Λέσβος Απολιθωμένο δάσος</vt:lpstr>
      <vt:lpstr>Λέσβος Απολιθωμένο δάσος</vt:lpstr>
      <vt:lpstr>Χιος</vt:lpstr>
      <vt:lpstr>Χίος</vt:lpstr>
      <vt:lpstr>Σουσάκι </vt:lpstr>
      <vt:lpstr>ΣΕΙΣΜΟΣ </vt:lpstr>
      <vt:lpstr>ΑΘΗΝΑ 1999</vt:lpstr>
      <vt:lpstr>ΑΛΒΑΝΙΑ</vt:lpstr>
      <vt:lpstr>ΤΟΥΡΚΙΑ</vt:lpstr>
      <vt:lpstr>ΙΤΑΛΙΑ </vt:lpstr>
      <vt:lpstr>ΚΕΦΑΛΛΟΝΙΑ 1953</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ΣΕΙΣΜΟΙ-ΗΦΑΙΣΤΕΙΑ</dc:title>
  <dc:creator>popi giriki</dc:creator>
  <cp:lastModifiedBy>popi</cp:lastModifiedBy>
  <cp:revision>25</cp:revision>
  <dcterms:created xsi:type="dcterms:W3CDTF">2019-10-26T09:01:48Z</dcterms:created>
  <dcterms:modified xsi:type="dcterms:W3CDTF">2020-03-22T17:19:22Z</dcterms:modified>
</cp:coreProperties>
</file>