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charts/colors8.xml" ContentType="application/vnd.ms-office.chartcolorstyle+xml"/>
  <Override PartName="/ppt/charts/style2.xml" ContentType="application/vnd.ms-office.chart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charts/colors6.xml" ContentType="application/vnd.ms-office.chartcolor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charts/colors4.xml" ContentType="application/vnd.ms-office.chartcolorstyle+xml"/>
  <Override PartName="/ppt/charts/style11.xml" ContentType="application/vnd.ms-office.chartstyl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charts/colors2.xml" ContentType="application/vnd.ms-office.chartcolorstyl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charts/chart7.xml" ContentType="application/vnd.openxmlformats-officedocument.drawingml.chart+xml"/>
  <Override PartName="/ppt/charts/colors10.xml" ContentType="application/vnd.ms-office.chartcolorstyle+xml"/>
  <Override PartName="/ppt/charts/style7.xml" ContentType="application/vnd.ms-office.chartstyle+xml"/>
  <Override PartName="/ppt/charts/style9.xml" ContentType="application/vnd.ms-office.chartstyle+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style5.xml" ContentType="application/vnd.ms-office.chartstyle+xml"/>
  <Override PartName="/ppt/charts/style6.xml" ContentType="application/vnd.ms-office.chartstyl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charts/style4.xml" ContentType="application/vnd.ms-office.chartstyle+xml"/>
  <Override PartName="/ppt/charts/style3.xml" ContentType="application/vnd.ms-office.chartstyle+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charts/style1.xml" ContentType="application/vnd.ms-office.chartstyle+xml"/>
  <Override PartName="/ppt/charts/colors9.xml" ContentType="application/vnd.ms-office.chartcolorstyl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charts/colors7.xml" ContentType="application/vnd.ms-office.chartcolorstyl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charts/style10.xml" ContentType="application/vnd.ms-office.chartstyle+xml"/>
  <Override PartName="/ppt/charts/colors5.xml" ContentType="application/vnd.ms-office.chartcolor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charts/colors3.xml" ContentType="application/vnd.ms-office.chartcolorstyle+xml"/>
  <Override PartName="/ppt/slides/slide11.xml" ContentType="application/vnd.openxmlformats-officedocument.presentationml.slide+xml"/>
  <Override PartName="/ppt/slideLayouts/slideLayout12.xml" ContentType="application/vnd.openxmlformats-officedocument.presentationml.slideLayout+xml"/>
  <Override PartName="/ppt/charts/chart8.xml" ContentType="application/vnd.openxmlformats-officedocument.drawingml.chart+xml"/>
  <Override PartName="/ppt/charts/colors1.xml" ContentType="application/vnd.ms-office.chartcolorstyle+xml"/>
  <Override PartName="/ppt/charts/colors11.xml" ContentType="application/vnd.ms-office.chartcolorstyle+xml"/>
  <Override PartName="/ppt/slideLayouts/slideLayout10.xml" ContentType="application/vnd.openxmlformats-officedocument.presentationml.slideLayout+xml"/>
  <Override PartName="/ppt/charts/chart6.xml" ContentType="application/vnd.openxmlformats-officedocument.drawingml.chart+xml"/>
  <Override PartName="/ppt/charts/chart10.xml" ContentType="application/vnd.openxmlformats-officedocument.drawingml.chart+xml"/>
  <Override PartName="/ppt/charts/style8.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7" r:id="rId2"/>
    <p:sldId id="261" r:id="rId3"/>
    <p:sldId id="259" r:id="rId4"/>
    <p:sldId id="265" r:id="rId5"/>
    <p:sldId id="260" r:id="rId6"/>
    <p:sldId id="262" r:id="rId7"/>
    <p:sldId id="263" r:id="rId8"/>
    <p:sldId id="266" r:id="rId9"/>
    <p:sldId id="272" r:id="rId10"/>
    <p:sldId id="267" r:id="rId11"/>
    <p:sldId id="268" r:id="rId12"/>
    <p:sldId id="269" r:id="rId13"/>
    <p:sldId id="270" r:id="rId14"/>
    <p:sldId id="271" r:id="rId15"/>
    <p:sldId id="273" r:id="rId1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576"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1188"/>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___________________Microsoft_Office_Excel1.xlsx"/></Relationships>
</file>

<file path=ppt/charts/_rels/chart10.xml.rels><?xml version="1.0" encoding="UTF-8" standalone="yes"?>
<Relationships xmlns="http://schemas.openxmlformats.org/package/2006/relationships"><Relationship Id="rId3" Type="http://schemas.microsoft.com/office/2011/relationships/chartStyle" Target="style10.xml"/><Relationship Id="rId2" Type="http://schemas.microsoft.com/office/2011/relationships/chartColorStyle" Target="colors10.xml"/><Relationship Id="rId1" Type="http://schemas.openxmlformats.org/officeDocument/2006/relationships/package" Target="../embeddings/___________________Microsoft_Office_Excel10.xlsx"/></Relationships>
</file>

<file path=ppt/charts/_rels/chart11.xml.rels><?xml version="1.0" encoding="UTF-8" standalone="yes"?>
<Relationships xmlns="http://schemas.openxmlformats.org/package/2006/relationships"><Relationship Id="rId3" Type="http://schemas.microsoft.com/office/2011/relationships/chartStyle" Target="style11.xml"/><Relationship Id="rId2" Type="http://schemas.microsoft.com/office/2011/relationships/chartColorStyle" Target="colors11.xml"/><Relationship Id="rId1" Type="http://schemas.openxmlformats.org/officeDocument/2006/relationships/package" Target="../embeddings/___________________Microsoft_Office_Excel11.xlsx"/></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package" Target="../embeddings/___________________Microsoft_Office_Excel2.xlsx"/></Relationships>
</file>

<file path=ppt/charts/_rels/chart3.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package" Target="../embeddings/___________________Microsoft_Office_Excel3.xlsx"/></Relationships>
</file>

<file path=ppt/charts/_rels/chart4.xml.rels><?xml version="1.0" encoding="UTF-8" standalone="yes"?>
<Relationships xmlns="http://schemas.openxmlformats.org/package/2006/relationships"><Relationship Id="rId3" Type="http://schemas.microsoft.com/office/2011/relationships/chartStyle" Target="style4.xml"/><Relationship Id="rId2" Type="http://schemas.microsoft.com/office/2011/relationships/chartColorStyle" Target="colors4.xml"/><Relationship Id="rId1" Type="http://schemas.openxmlformats.org/officeDocument/2006/relationships/package" Target="../embeddings/___________________Microsoft_Office_Excel4.xlsx"/></Relationships>
</file>

<file path=ppt/charts/_rels/chart5.xml.rels><?xml version="1.0" encoding="UTF-8" standalone="yes"?>
<Relationships xmlns="http://schemas.openxmlformats.org/package/2006/relationships"><Relationship Id="rId3" Type="http://schemas.microsoft.com/office/2011/relationships/chartStyle" Target="style5.xml"/><Relationship Id="rId2" Type="http://schemas.microsoft.com/office/2011/relationships/chartColorStyle" Target="colors5.xml"/><Relationship Id="rId1" Type="http://schemas.openxmlformats.org/officeDocument/2006/relationships/package" Target="../embeddings/___________________Microsoft_Office_Excel5.xlsx"/></Relationships>
</file>

<file path=ppt/charts/_rels/chart6.xml.rels><?xml version="1.0" encoding="UTF-8" standalone="yes"?>
<Relationships xmlns="http://schemas.openxmlformats.org/package/2006/relationships"><Relationship Id="rId3" Type="http://schemas.microsoft.com/office/2011/relationships/chartStyle" Target="style6.xml"/><Relationship Id="rId2" Type="http://schemas.microsoft.com/office/2011/relationships/chartColorStyle" Target="colors6.xml"/><Relationship Id="rId1" Type="http://schemas.openxmlformats.org/officeDocument/2006/relationships/package" Target="../embeddings/___________________Microsoft_Office_Excel6.xlsx"/></Relationships>
</file>

<file path=ppt/charts/_rels/chart7.xml.rels><?xml version="1.0" encoding="UTF-8" standalone="yes"?>
<Relationships xmlns="http://schemas.openxmlformats.org/package/2006/relationships"><Relationship Id="rId3" Type="http://schemas.microsoft.com/office/2011/relationships/chartStyle" Target="style7.xml"/><Relationship Id="rId2" Type="http://schemas.microsoft.com/office/2011/relationships/chartColorStyle" Target="colors7.xml"/><Relationship Id="rId1" Type="http://schemas.openxmlformats.org/officeDocument/2006/relationships/package" Target="../embeddings/___________________Microsoft_Office_Excel7.xlsx"/></Relationships>
</file>

<file path=ppt/charts/_rels/chart8.xml.rels><?xml version="1.0" encoding="UTF-8" standalone="yes"?>
<Relationships xmlns="http://schemas.openxmlformats.org/package/2006/relationships"><Relationship Id="rId3" Type="http://schemas.microsoft.com/office/2011/relationships/chartStyle" Target="style8.xml"/><Relationship Id="rId2" Type="http://schemas.microsoft.com/office/2011/relationships/chartColorStyle" Target="colors8.xml"/><Relationship Id="rId1" Type="http://schemas.openxmlformats.org/officeDocument/2006/relationships/package" Target="../embeddings/___________________Microsoft_Office_Excel8.xlsx"/></Relationships>
</file>

<file path=ppt/charts/_rels/chart9.xml.rels><?xml version="1.0" encoding="UTF-8" standalone="yes"?>
<Relationships xmlns="http://schemas.openxmlformats.org/package/2006/relationships"><Relationship Id="rId3" Type="http://schemas.microsoft.com/office/2011/relationships/chartStyle" Target="style9.xml"/><Relationship Id="rId2" Type="http://schemas.microsoft.com/office/2011/relationships/chartColorStyle" Target="colors9.xml"/><Relationship Id="rId1" Type="http://schemas.openxmlformats.org/officeDocument/2006/relationships/package" Target="../embeddings/___________________Microsoft_Office_Excel9.xlsx"/></Relationships>
</file>

<file path=ppt/charts/chart1.xml><?xml version="1.0" encoding="utf-8"?>
<c:chartSpace xmlns:c="http://schemas.openxmlformats.org/drawingml/2006/chart" xmlns:a="http://schemas.openxmlformats.org/drawingml/2006/main" xmlns:r="http://schemas.openxmlformats.org/officeDocument/2006/relationships">
  <c:lang val="en-US"/>
  <c:chart>
    <c:title>
      <c:spPr>
        <a:noFill/>
        <a:ln>
          <a:noFill/>
        </a:ln>
        <a:effectLst/>
      </c:spPr>
      <c:txPr>
        <a:bodyPr rot="0" spcFirstLastPara="1" vertOverflow="ellipsis" vert="horz" wrap="square" anchor="ctr" anchorCtr="1"/>
        <a:lstStyle/>
        <a:p>
          <a:pPr>
            <a:defRPr lang="en-US" sz="1862" b="0" i="0" u="none" strike="noStrike" kern="1200" spc="0" baseline="0">
              <a:solidFill>
                <a:schemeClr val="tx1">
                  <a:lumMod val="65000"/>
                  <a:lumOff val="35000"/>
                </a:schemeClr>
              </a:solidFill>
              <a:latin typeface="+mn-lt"/>
              <a:ea typeface="+mn-ea"/>
              <a:cs typeface="+mn-cs"/>
            </a:defRPr>
          </a:pPr>
          <a:endParaRPr lang="en-US"/>
        </a:p>
      </c:txPr>
    </c:title>
    <c:view3D>
      <c:rotX val="30"/>
      <c:depthPercent val="100"/>
      <c:perspective val="30"/>
    </c:view3D>
    <c:floor>
      <c:spPr>
        <a:noFill/>
        <a:ln>
          <a:noFill/>
        </a:ln>
        <a:effectLst/>
        <a:sp3d/>
      </c:spPr>
    </c:floor>
    <c:sideWall>
      <c:spPr>
        <a:noFill/>
        <a:ln>
          <a:noFill/>
        </a:ln>
        <a:effectLst/>
        <a:sp3d/>
      </c:spPr>
    </c:sideWall>
    <c:backWall>
      <c:spPr>
        <a:noFill/>
        <a:ln>
          <a:noFill/>
        </a:ln>
        <a:effectLst/>
        <a:sp3d/>
      </c:spPr>
    </c:backWall>
    <c:plotArea>
      <c:layout>
        <c:manualLayout>
          <c:layoutTarget val="inner"/>
          <c:xMode val="edge"/>
          <c:yMode val="edge"/>
          <c:x val="0.12088999921840156"/>
          <c:y val="0.24580742453768478"/>
          <c:w val="0.79471375107469777"/>
          <c:h val="0.66169547967321984"/>
        </c:manualLayout>
      </c:layout>
      <c:pie3DChart>
        <c:varyColors val="1"/>
        <c:ser>
          <c:idx val="0"/>
          <c:order val="0"/>
          <c:tx>
            <c:strRef>
              <c:f>Sheet1!$B$1</c:f>
              <c:strCache>
                <c:ptCount val="1"/>
                <c:pt idx="0">
                  <c:v>Φύλο</c:v>
                </c:pt>
              </c:strCache>
            </c:strRef>
          </c:tx>
          <c:dPt>
            <c:idx val="0"/>
            <c:spPr>
              <a:solidFill>
                <a:schemeClr val="accent1"/>
              </a:solidFill>
              <a:ln w="25400">
                <a:solidFill>
                  <a:schemeClr val="lt1"/>
                </a:solidFill>
              </a:ln>
              <a:effectLst/>
              <a:sp3d contourW="25400">
                <a:contourClr>
                  <a:schemeClr val="lt1"/>
                </a:contourClr>
              </a:sp3d>
            </c:spPr>
          </c:dPt>
          <c:dPt>
            <c:idx val="1"/>
            <c:spPr>
              <a:solidFill>
                <a:schemeClr val="accent2"/>
              </a:solidFill>
              <a:ln w="25400">
                <a:solidFill>
                  <a:schemeClr val="lt1"/>
                </a:solidFill>
              </a:ln>
              <a:effectLst/>
              <a:sp3d contourW="25400">
                <a:contourClr>
                  <a:schemeClr val="lt1"/>
                </a:contourClr>
              </a:sp3d>
            </c:spPr>
          </c:dPt>
          <c:dLbls>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lang="en-US" sz="1197" b="0" i="0" u="none" strike="noStrike" kern="1200" baseline="0">
                    <a:solidFill>
                      <a:schemeClr val="dk1">
                        <a:lumMod val="65000"/>
                        <a:lumOff val="35000"/>
                      </a:schemeClr>
                    </a:solidFill>
                    <a:latin typeface="+mn-lt"/>
                    <a:ea typeface="+mn-ea"/>
                    <a:cs typeface="+mn-cs"/>
                  </a:defRPr>
                </a:pPr>
                <a:endParaRPr lang="en-US"/>
              </a:p>
            </c:txPr>
            <c:dLblPos val="outEnd"/>
            <c:showCatName val="1"/>
            <c:showPercent val="1"/>
            <c:extLst>
              <c:ext xmlns:c15="http://schemas.microsoft.com/office/drawing/2012/chart" uri="{CE6537A1-D6FC-4f65-9D91-7224C49458BB}">
                <c15:spPr xmlns:c15="http://schemas.microsoft.com/office/drawing/2012/chart">
                  <a:prstGeom prst="wedgeRectCallout">
                    <a:avLst/>
                  </a:prstGeom>
                  <a:noFill/>
                  <a:ln>
                    <a:noFill/>
                  </a:ln>
                </c15:spPr>
                <c15:layout/>
              </c:ext>
            </c:extLst>
          </c:dLbls>
          <c:cat>
            <c:strRef>
              <c:f>Sheet1!$A$2:$A$3</c:f>
              <c:strCache>
                <c:ptCount val="2"/>
                <c:pt idx="0">
                  <c:v>Άνδρες</c:v>
                </c:pt>
                <c:pt idx="1">
                  <c:v>Γυναίκες</c:v>
                </c:pt>
              </c:strCache>
            </c:strRef>
          </c:cat>
          <c:val>
            <c:numRef>
              <c:f>Sheet1!$B$2:$B$3</c:f>
              <c:numCache>
                <c:formatCode>General</c:formatCode>
                <c:ptCount val="2"/>
                <c:pt idx="0">
                  <c:v>8</c:v>
                </c:pt>
                <c:pt idx="1">
                  <c:v>10</c:v>
                </c:pt>
              </c:numCache>
            </c:numRef>
          </c:val>
        </c:ser>
      </c:pie3DChart>
      <c:spPr>
        <a:noFill/>
        <a:ln>
          <a:noFill/>
        </a:ln>
        <a:effectLst/>
      </c:spPr>
    </c:plotArea>
    <c:plotVisOnly val="1"/>
    <c:dispBlanksAs val="zero"/>
  </c:chart>
  <c:spPr>
    <a:noFill/>
    <a:ln>
      <a:noFill/>
    </a:ln>
    <a:effectLst/>
  </c:spPr>
  <c:txPr>
    <a:bodyPr/>
    <a:lstStyle/>
    <a:p>
      <a:pPr>
        <a:defRPr/>
      </a:pPr>
      <a:endParaRPr lang="en-US"/>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lang val="en-US"/>
  <c:chart>
    <c:title>
      <c:spPr>
        <a:noFill/>
        <a:ln>
          <a:noFill/>
        </a:ln>
        <a:effectLst/>
      </c:spPr>
      <c:txPr>
        <a:bodyPr rot="0" spcFirstLastPara="1" vertOverflow="ellipsis" vert="horz" wrap="square" anchor="ctr" anchorCtr="1"/>
        <a:lstStyle/>
        <a:p>
          <a:pPr>
            <a:defRPr lang="en-US" sz="1862" b="0" i="0" u="none" strike="noStrike" kern="1200" spc="0" baseline="0">
              <a:solidFill>
                <a:schemeClr val="tx1">
                  <a:lumMod val="65000"/>
                  <a:lumOff val="35000"/>
                </a:schemeClr>
              </a:solidFill>
              <a:latin typeface="+mn-lt"/>
              <a:ea typeface="+mn-ea"/>
              <a:cs typeface="+mn-cs"/>
            </a:defRPr>
          </a:pPr>
          <a:endParaRPr lang="en-US"/>
        </a:p>
      </c:txPr>
    </c:title>
    <c:view3D>
      <c:rotX val="30"/>
      <c:depthPercent val="100"/>
      <c:perspective val="30"/>
    </c:view3D>
    <c:floor>
      <c:spPr>
        <a:noFill/>
        <a:ln>
          <a:noFill/>
        </a:ln>
        <a:effectLst/>
        <a:sp3d/>
      </c:spPr>
    </c:floor>
    <c:sideWall>
      <c:spPr>
        <a:noFill/>
        <a:ln>
          <a:noFill/>
        </a:ln>
        <a:effectLst/>
        <a:sp3d/>
      </c:spPr>
    </c:sideWall>
    <c:backWall>
      <c:spPr>
        <a:noFill/>
        <a:ln>
          <a:noFill/>
        </a:ln>
        <a:effectLst/>
        <a:sp3d/>
      </c:spPr>
    </c:backWall>
    <c:plotArea>
      <c:layout/>
      <c:pie3DChart>
        <c:varyColors val="1"/>
        <c:ser>
          <c:idx val="0"/>
          <c:order val="0"/>
          <c:tx>
            <c:strRef>
              <c:f>Sheet1!$B$1</c:f>
              <c:strCache>
                <c:ptCount val="1"/>
                <c:pt idx="0">
                  <c:v>Επίσκεψη σε διαιτολόγο</c:v>
                </c:pt>
              </c:strCache>
            </c:strRef>
          </c:tx>
          <c:dPt>
            <c:idx val="0"/>
            <c:spPr>
              <a:solidFill>
                <a:schemeClr val="accent1"/>
              </a:solidFill>
              <a:ln w="25400">
                <a:solidFill>
                  <a:schemeClr val="lt1"/>
                </a:solidFill>
              </a:ln>
              <a:effectLst/>
              <a:sp3d contourW="25400">
                <a:contourClr>
                  <a:schemeClr val="lt1"/>
                </a:contourClr>
              </a:sp3d>
            </c:spPr>
          </c:dPt>
          <c:dPt>
            <c:idx val="1"/>
            <c:spPr>
              <a:solidFill>
                <a:schemeClr val="accent2"/>
              </a:solidFill>
              <a:ln w="25400">
                <a:solidFill>
                  <a:schemeClr val="lt1"/>
                </a:solidFill>
              </a:ln>
              <a:effectLst/>
              <a:sp3d contourW="25400">
                <a:contourClr>
                  <a:schemeClr val="lt1"/>
                </a:contourClr>
              </a:sp3d>
            </c:spPr>
          </c:dPt>
          <c:dLbls>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lang="en-US" sz="1197" b="0" i="0" u="none" strike="noStrike" kern="1200" baseline="0">
                    <a:solidFill>
                      <a:schemeClr val="dk1">
                        <a:lumMod val="65000"/>
                        <a:lumOff val="35000"/>
                      </a:schemeClr>
                    </a:solidFill>
                    <a:latin typeface="+mn-lt"/>
                    <a:ea typeface="+mn-ea"/>
                    <a:cs typeface="+mn-cs"/>
                  </a:defRPr>
                </a:pPr>
                <a:endParaRPr lang="en-US"/>
              </a:p>
            </c:txPr>
            <c:dLblPos val="outEnd"/>
            <c:showCatName val="1"/>
            <c:showPercent val="1"/>
            <c:extLst>
              <c:ext xmlns:c15="http://schemas.microsoft.com/office/drawing/2012/chart" uri="{CE6537A1-D6FC-4f65-9D91-7224C49458BB}">
                <c15:spPr xmlns:c15="http://schemas.microsoft.com/office/drawing/2012/chart">
                  <a:prstGeom prst="wedgeRectCallout">
                    <a:avLst/>
                  </a:prstGeom>
                  <a:noFill/>
                  <a:ln>
                    <a:noFill/>
                  </a:ln>
                </c15:spPr>
                <c15:layout/>
              </c:ext>
            </c:extLst>
          </c:dLbls>
          <c:cat>
            <c:strRef>
              <c:f>Sheet1!$A$2:$A$3</c:f>
              <c:strCache>
                <c:ptCount val="2"/>
                <c:pt idx="0">
                  <c:v>Ναι</c:v>
                </c:pt>
                <c:pt idx="1">
                  <c:v>Όχι</c:v>
                </c:pt>
              </c:strCache>
            </c:strRef>
          </c:cat>
          <c:val>
            <c:numRef>
              <c:f>Sheet1!$B$2:$B$3</c:f>
              <c:numCache>
                <c:formatCode>General</c:formatCode>
                <c:ptCount val="2"/>
                <c:pt idx="0">
                  <c:v>2</c:v>
                </c:pt>
                <c:pt idx="1">
                  <c:v>16</c:v>
                </c:pt>
              </c:numCache>
            </c:numRef>
          </c:val>
        </c:ser>
      </c:pie3DChart>
      <c:spPr>
        <a:noFill/>
        <a:ln>
          <a:noFill/>
        </a:ln>
        <a:effectLst/>
      </c:spPr>
    </c:plotArea>
    <c:plotVisOnly val="1"/>
    <c:dispBlanksAs val="zero"/>
  </c:chart>
  <c:spPr>
    <a:noFill/>
    <a:ln>
      <a:noFill/>
    </a:ln>
    <a:effectLst/>
  </c:spPr>
  <c:txPr>
    <a:bodyPr/>
    <a:lstStyle/>
    <a:p>
      <a:pPr>
        <a:defRPr/>
      </a:pPr>
      <a:endParaRPr lang="en-US"/>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n-US"/>
  <c:chart>
    <c:title>
      <c:spPr>
        <a:noFill/>
        <a:ln>
          <a:noFill/>
        </a:ln>
        <a:effectLst/>
      </c:spPr>
      <c:txPr>
        <a:bodyPr rot="0" spcFirstLastPara="1" vertOverflow="ellipsis" vert="horz" wrap="square" anchor="ctr" anchorCtr="1"/>
        <a:lstStyle/>
        <a:p>
          <a:pPr>
            <a:defRPr lang="en-US" sz="1862" b="0" i="0" u="none" strike="noStrike" kern="1200" spc="0" baseline="0">
              <a:solidFill>
                <a:schemeClr val="tx1">
                  <a:lumMod val="65000"/>
                  <a:lumOff val="35000"/>
                </a:schemeClr>
              </a:solidFill>
              <a:latin typeface="+mn-lt"/>
              <a:ea typeface="+mn-ea"/>
              <a:cs typeface="+mn-cs"/>
            </a:defRPr>
          </a:pPr>
          <a:endParaRPr lang="en-US"/>
        </a:p>
      </c:txPr>
    </c:title>
    <c:view3D>
      <c:rotX val="30"/>
      <c:depthPercent val="100"/>
      <c:perspective val="30"/>
    </c:view3D>
    <c:floor>
      <c:spPr>
        <a:noFill/>
        <a:ln>
          <a:noFill/>
        </a:ln>
        <a:effectLst/>
        <a:sp3d/>
      </c:spPr>
    </c:floor>
    <c:sideWall>
      <c:spPr>
        <a:noFill/>
        <a:ln>
          <a:noFill/>
        </a:ln>
        <a:effectLst/>
        <a:sp3d/>
      </c:spPr>
    </c:sideWall>
    <c:backWall>
      <c:spPr>
        <a:noFill/>
        <a:ln>
          <a:noFill/>
        </a:ln>
        <a:effectLst/>
        <a:sp3d/>
      </c:spPr>
    </c:backWall>
    <c:plotArea>
      <c:layout/>
      <c:pie3DChart>
        <c:varyColors val="1"/>
        <c:ser>
          <c:idx val="0"/>
          <c:order val="0"/>
          <c:tx>
            <c:strRef>
              <c:f>Sheet1!$B$1</c:f>
              <c:strCache>
                <c:ptCount val="1"/>
                <c:pt idx="0">
                  <c:v>Έχετε νοσηλευθεί ?</c:v>
                </c:pt>
              </c:strCache>
            </c:strRef>
          </c:tx>
          <c:dPt>
            <c:idx val="0"/>
            <c:spPr>
              <a:solidFill>
                <a:schemeClr val="accent1"/>
              </a:solidFill>
              <a:ln w="25400">
                <a:solidFill>
                  <a:schemeClr val="lt1"/>
                </a:solidFill>
              </a:ln>
              <a:effectLst/>
              <a:sp3d contourW="25400">
                <a:contourClr>
                  <a:schemeClr val="lt1"/>
                </a:contourClr>
              </a:sp3d>
            </c:spPr>
          </c:dPt>
          <c:dPt>
            <c:idx val="1"/>
            <c:spPr>
              <a:solidFill>
                <a:schemeClr val="accent2"/>
              </a:solidFill>
              <a:ln w="25400">
                <a:solidFill>
                  <a:schemeClr val="lt1"/>
                </a:solidFill>
              </a:ln>
              <a:effectLst/>
              <a:sp3d contourW="25400">
                <a:contourClr>
                  <a:schemeClr val="lt1"/>
                </a:contourClr>
              </a:sp3d>
            </c:spPr>
          </c:dPt>
          <c:dLbls>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lang="en-US" sz="1197" b="0" i="0" u="none" strike="noStrike" kern="1200" baseline="0">
                    <a:solidFill>
                      <a:schemeClr val="dk1">
                        <a:lumMod val="65000"/>
                        <a:lumOff val="35000"/>
                      </a:schemeClr>
                    </a:solidFill>
                    <a:latin typeface="+mn-lt"/>
                    <a:ea typeface="+mn-ea"/>
                    <a:cs typeface="+mn-cs"/>
                  </a:defRPr>
                </a:pPr>
                <a:endParaRPr lang="en-US"/>
              </a:p>
            </c:txPr>
            <c:dLblPos val="outEnd"/>
            <c:showCatName val="1"/>
            <c:showPercent val="1"/>
            <c:extLst>
              <c:ext xmlns:c15="http://schemas.microsoft.com/office/drawing/2012/chart" uri="{CE6537A1-D6FC-4f65-9D91-7224C49458BB}">
                <c15:spPr xmlns:c15="http://schemas.microsoft.com/office/drawing/2012/chart">
                  <a:prstGeom prst="wedgeRectCallout">
                    <a:avLst/>
                  </a:prstGeom>
                  <a:noFill/>
                  <a:ln>
                    <a:noFill/>
                  </a:ln>
                </c15:spPr>
                <c15:layout/>
              </c:ext>
            </c:extLst>
          </c:dLbls>
          <c:cat>
            <c:strRef>
              <c:f>Sheet1!$A$2:$A$3</c:f>
              <c:strCache>
                <c:ptCount val="2"/>
                <c:pt idx="0">
                  <c:v>Ναι</c:v>
                </c:pt>
                <c:pt idx="1">
                  <c:v>Όχι</c:v>
                </c:pt>
              </c:strCache>
            </c:strRef>
          </c:cat>
          <c:val>
            <c:numRef>
              <c:f>Sheet1!$B$2:$B$3</c:f>
              <c:numCache>
                <c:formatCode>General</c:formatCode>
                <c:ptCount val="2"/>
                <c:pt idx="0">
                  <c:v>0</c:v>
                </c:pt>
                <c:pt idx="1">
                  <c:v>18</c:v>
                </c:pt>
              </c:numCache>
            </c:numRef>
          </c:val>
        </c:ser>
      </c:pie3DChart>
      <c:spPr>
        <a:noFill/>
        <a:ln>
          <a:noFill/>
        </a:ln>
        <a:effectLst/>
      </c:spPr>
    </c:plotArea>
    <c:plotVisOnly val="1"/>
    <c:dispBlanksAs val="zero"/>
  </c:chart>
  <c:spPr>
    <a:noFill/>
    <a:ln>
      <a:noFill/>
    </a:ln>
    <a:effectLst/>
  </c:spPr>
  <c:txPr>
    <a:bodyPr/>
    <a:lstStyle/>
    <a:p>
      <a:pPr>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spPr>
        <a:noFill/>
        <a:ln>
          <a:noFill/>
        </a:ln>
        <a:effectLst/>
      </c:spPr>
      <c:txPr>
        <a:bodyPr rot="0" spcFirstLastPara="1" vertOverflow="ellipsis" vert="horz" wrap="square" anchor="ctr" anchorCtr="1"/>
        <a:lstStyle/>
        <a:p>
          <a:pPr>
            <a:defRPr lang="en-US" sz="1862" b="0" i="0" u="none" strike="noStrike" kern="1200" spc="0" baseline="0">
              <a:solidFill>
                <a:schemeClr val="tx1">
                  <a:lumMod val="65000"/>
                  <a:lumOff val="35000"/>
                </a:schemeClr>
              </a:solidFill>
              <a:latin typeface="+mn-lt"/>
              <a:ea typeface="+mn-ea"/>
              <a:cs typeface="+mn-cs"/>
            </a:defRPr>
          </a:pPr>
          <a:endParaRPr lang="en-US"/>
        </a:p>
      </c:txPr>
    </c:title>
    <c:view3D>
      <c:rotX val="30"/>
      <c:depthPercent val="100"/>
      <c:perspective val="30"/>
    </c:view3D>
    <c:floor>
      <c:spPr>
        <a:noFill/>
        <a:ln>
          <a:noFill/>
        </a:ln>
        <a:effectLst/>
        <a:sp3d/>
      </c:spPr>
    </c:floor>
    <c:sideWall>
      <c:spPr>
        <a:noFill/>
        <a:ln>
          <a:noFill/>
        </a:ln>
        <a:effectLst/>
        <a:sp3d/>
      </c:spPr>
    </c:sideWall>
    <c:backWall>
      <c:spPr>
        <a:noFill/>
        <a:ln>
          <a:noFill/>
        </a:ln>
        <a:effectLst/>
        <a:sp3d/>
      </c:spPr>
    </c:backWall>
    <c:plotArea>
      <c:layout/>
      <c:pie3DChart>
        <c:varyColors val="1"/>
        <c:ser>
          <c:idx val="0"/>
          <c:order val="0"/>
          <c:tx>
            <c:strRef>
              <c:f>Sheet1!$B$1</c:f>
              <c:strCache>
                <c:ptCount val="1"/>
                <c:pt idx="0">
                  <c:v>Ηλικία</c:v>
                </c:pt>
              </c:strCache>
            </c:strRef>
          </c:tx>
          <c:dPt>
            <c:idx val="0"/>
            <c:spPr>
              <a:solidFill>
                <a:schemeClr val="accent1"/>
              </a:solidFill>
              <a:ln w="25400">
                <a:solidFill>
                  <a:schemeClr val="lt1"/>
                </a:solidFill>
              </a:ln>
              <a:effectLst/>
              <a:sp3d contourW="25400">
                <a:contourClr>
                  <a:schemeClr val="lt1"/>
                </a:contourClr>
              </a:sp3d>
            </c:spPr>
          </c:dPt>
          <c:dPt>
            <c:idx val="1"/>
            <c:spPr>
              <a:solidFill>
                <a:schemeClr val="accent2"/>
              </a:solidFill>
              <a:ln w="25400">
                <a:solidFill>
                  <a:schemeClr val="lt1"/>
                </a:solidFill>
              </a:ln>
              <a:effectLst/>
              <a:sp3d contourW="25400">
                <a:contourClr>
                  <a:schemeClr val="lt1"/>
                </a:contourClr>
              </a:sp3d>
            </c:spPr>
          </c:dPt>
          <c:dPt>
            <c:idx val="2"/>
            <c:spPr>
              <a:solidFill>
                <a:schemeClr val="accent3"/>
              </a:solidFill>
              <a:ln w="25400">
                <a:solidFill>
                  <a:schemeClr val="lt1"/>
                </a:solidFill>
              </a:ln>
              <a:effectLst/>
              <a:sp3d contourW="25400">
                <a:contourClr>
                  <a:schemeClr val="lt1"/>
                </a:contourClr>
              </a:sp3d>
            </c:spPr>
          </c:dPt>
          <c:dLbls>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lang="en-US" sz="1197" b="0" i="0" u="none" strike="noStrike" kern="1200" baseline="0">
                    <a:solidFill>
                      <a:schemeClr val="dk1">
                        <a:lumMod val="65000"/>
                        <a:lumOff val="35000"/>
                      </a:schemeClr>
                    </a:solidFill>
                    <a:latin typeface="+mn-lt"/>
                    <a:ea typeface="+mn-ea"/>
                    <a:cs typeface="+mn-cs"/>
                  </a:defRPr>
                </a:pPr>
                <a:endParaRPr lang="en-US"/>
              </a:p>
            </c:txPr>
            <c:dLblPos val="outEnd"/>
            <c:showCatName val="1"/>
            <c:showPercent val="1"/>
            <c:extLst>
              <c:ext xmlns:c15="http://schemas.microsoft.com/office/drawing/2012/chart" uri="{CE6537A1-D6FC-4f65-9D91-7224C49458BB}">
                <c15:spPr xmlns:c15="http://schemas.microsoft.com/office/drawing/2012/chart">
                  <a:prstGeom prst="wedgeRectCallout">
                    <a:avLst/>
                  </a:prstGeom>
                  <a:noFill/>
                  <a:ln>
                    <a:noFill/>
                  </a:ln>
                </c15:spPr>
                <c15:layout/>
              </c:ext>
            </c:extLst>
          </c:dLbls>
          <c:cat>
            <c:strRef>
              <c:f>Sheet1!$A$2:$A$4</c:f>
              <c:strCache>
                <c:ptCount val="3"/>
                <c:pt idx="0">
                  <c:v>12-15</c:v>
                </c:pt>
                <c:pt idx="1">
                  <c:v>16-18</c:v>
                </c:pt>
                <c:pt idx="2">
                  <c:v>18+</c:v>
                </c:pt>
              </c:strCache>
            </c:strRef>
          </c:cat>
          <c:val>
            <c:numRef>
              <c:f>Sheet1!$B$2:$B$4</c:f>
              <c:numCache>
                <c:formatCode>General</c:formatCode>
                <c:ptCount val="3"/>
                <c:pt idx="0">
                  <c:v>2</c:v>
                </c:pt>
                <c:pt idx="1">
                  <c:v>16</c:v>
                </c:pt>
                <c:pt idx="2">
                  <c:v>0</c:v>
                </c:pt>
              </c:numCache>
            </c:numRef>
          </c:val>
        </c:ser>
      </c:pie3DChart>
      <c:spPr>
        <a:noFill/>
        <a:ln>
          <a:noFill/>
        </a:ln>
        <a:effectLst/>
      </c:spPr>
    </c:plotArea>
    <c:plotVisOnly val="1"/>
    <c:dispBlanksAs val="zero"/>
  </c:chart>
  <c:spPr>
    <a:noFill/>
    <a:ln>
      <a:noFill/>
    </a:ln>
    <a:effectLst/>
  </c:spPr>
  <c:txPr>
    <a:bodyPr/>
    <a:lstStyle/>
    <a:p>
      <a:pPr>
        <a:defRPr/>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title>
      <c:spPr>
        <a:noFill/>
        <a:ln>
          <a:noFill/>
        </a:ln>
        <a:effectLst/>
      </c:spPr>
      <c:txPr>
        <a:bodyPr rot="0" spcFirstLastPara="1" vertOverflow="ellipsis" vert="horz" wrap="square" anchor="ctr" anchorCtr="1"/>
        <a:lstStyle/>
        <a:p>
          <a:pPr>
            <a:defRPr lang="en-US" sz="1862" b="0" i="0" u="none" strike="noStrike" kern="1200" spc="0" baseline="0">
              <a:solidFill>
                <a:schemeClr val="tx1">
                  <a:lumMod val="65000"/>
                  <a:lumOff val="35000"/>
                </a:schemeClr>
              </a:solidFill>
              <a:latin typeface="+mn-lt"/>
              <a:ea typeface="+mn-ea"/>
              <a:cs typeface="+mn-cs"/>
            </a:defRPr>
          </a:pPr>
          <a:endParaRPr lang="en-US"/>
        </a:p>
      </c:txPr>
    </c:title>
    <c:view3D>
      <c:rotX val="30"/>
      <c:depthPercent val="100"/>
      <c:perspective val="30"/>
    </c:view3D>
    <c:floor>
      <c:spPr>
        <a:noFill/>
        <a:ln>
          <a:noFill/>
        </a:ln>
        <a:effectLst/>
        <a:sp3d/>
      </c:spPr>
    </c:floor>
    <c:sideWall>
      <c:spPr>
        <a:noFill/>
        <a:ln>
          <a:noFill/>
        </a:ln>
        <a:effectLst/>
        <a:sp3d/>
      </c:spPr>
    </c:sideWall>
    <c:backWall>
      <c:spPr>
        <a:noFill/>
        <a:ln>
          <a:noFill/>
        </a:ln>
        <a:effectLst/>
        <a:sp3d/>
      </c:spPr>
    </c:backWall>
    <c:plotArea>
      <c:layout/>
      <c:pie3DChart>
        <c:varyColors val="1"/>
        <c:ser>
          <c:idx val="0"/>
          <c:order val="0"/>
          <c:tx>
            <c:strRef>
              <c:f>Sheet1!$B$1</c:f>
              <c:strCache>
                <c:ptCount val="1"/>
                <c:pt idx="0">
                  <c:v>Ειστε επιθετικοί/παρορμητικοί/ εξωστρεφής?</c:v>
                </c:pt>
              </c:strCache>
            </c:strRef>
          </c:tx>
          <c:dPt>
            <c:idx val="0"/>
            <c:spPr>
              <a:solidFill>
                <a:schemeClr val="accent1"/>
              </a:solidFill>
              <a:ln w="25400">
                <a:solidFill>
                  <a:schemeClr val="lt1"/>
                </a:solidFill>
              </a:ln>
              <a:effectLst/>
              <a:sp3d contourW="25400">
                <a:contourClr>
                  <a:schemeClr val="lt1"/>
                </a:contourClr>
              </a:sp3d>
            </c:spPr>
          </c:dPt>
          <c:dPt>
            <c:idx val="1"/>
            <c:spPr>
              <a:solidFill>
                <a:schemeClr val="accent2"/>
              </a:solidFill>
              <a:ln w="25400">
                <a:solidFill>
                  <a:schemeClr val="lt1"/>
                </a:solidFill>
              </a:ln>
              <a:effectLst/>
              <a:sp3d contourW="25400">
                <a:contourClr>
                  <a:schemeClr val="lt1"/>
                </a:contourClr>
              </a:sp3d>
            </c:spPr>
          </c:dPt>
          <c:dPt>
            <c:idx val="2"/>
            <c:spPr>
              <a:solidFill>
                <a:schemeClr val="accent3"/>
              </a:solidFill>
              <a:ln w="25400">
                <a:solidFill>
                  <a:schemeClr val="lt1"/>
                </a:solidFill>
              </a:ln>
              <a:effectLst/>
              <a:sp3d contourW="25400">
                <a:contourClr>
                  <a:schemeClr val="lt1"/>
                </a:contourClr>
              </a:sp3d>
            </c:spPr>
          </c:dPt>
          <c:dLbls>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lang="en-US" sz="1197" b="0" i="0" u="none" strike="noStrike" kern="1200" baseline="0">
                    <a:solidFill>
                      <a:schemeClr val="dk1">
                        <a:lumMod val="65000"/>
                        <a:lumOff val="35000"/>
                      </a:schemeClr>
                    </a:solidFill>
                    <a:latin typeface="+mn-lt"/>
                    <a:ea typeface="+mn-ea"/>
                    <a:cs typeface="+mn-cs"/>
                  </a:defRPr>
                </a:pPr>
                <a:endParaRPr lang="en-US"/>
              </a:p>
            </c:txPr>
            <c:dLblPos val="outEnd"/>
            <c:showCatName val="1"/>
            <c:showPercent val="1"/>
            <c:extLst>
              <c:ext xmlns:c15="http://schemas.microsoft.com/office/drawing/2012/chart" uri="{CE6537A1-D6FC-4f65-9D91-7224C49458BB}">
                <c15:spPr xmlns:c15="http://schemas.microsoft.com/office/drawing/2012/chart">
                  <a:prstGeom prst="wedgeRectCallout">
                    <a:avLst/>
                  </a:prstGeom>
                  <a:noFill/>
                  <a:ln>
                    <a:noFill/>
                  </a:ln>
                </c15:spPr>
                <c15:layout/>
              </c:ext>
            </c:extLst>
          </c:dLbls>
          <c:cat>
            <c:strRef>
              <c:f>Sheet1!$A$2:$A$4</c:f>
              <c:strCache>
                <c:ptCount val="3"/>
                <c:pt idx="0">
                  <c:v>Σπάνια </c:v>
                </c:pt>
                <c:pt idx="1">
                  <c:v>Αρκετές Φορές </c:v>
                </c:pt>
                <c:pt idx="2">
                  <c:v>Κάθε Μέρα </c:v>
                </c:pt>
              </c:strCache>
            </c:strRef>
          </c:cat>
          <c:val>
            <c:numRef>
              <c:f>Sheet1!$B$2:$B$4</c:f>
              <c:numCache>
                <c:formatCode>General</c:formatCode>
                <c:ptCount val="3"/>
                <c:pt idx="0">
                  <c:v>11</c:v>
                </c:pt>
                <c:pt idx="1">
                  <c:v>5</c:v>
                </c:pt>
                <c:pt idx="2">
                  <c:v>2</c:v>
                </c:pt>
              </c:numCache>
            </c:numRef>
          </c:val>
        </c:ser>
      </c:pie3DChart>
      <c:spPr>
        <a:noFill/>
        <a:ln>
          <a:noFill/>
        </a:ln>
        <a:effectLst/>
      </c:spPr>
    </c:plotArea>
    <c:plotVisOnly val="1"/>
    <c:dispBlanksAs val="zero"/>
  </c:chart>
  <c:spPr>
    <a:noFill/>
    <a:ln>
      <a:noFill/>
    </a:ln>
    <a:effectLst/>
  </c:spPr>
  <c:txPr>
    <a:bodyPr/>
    <a:lstStyle/>
    <a:p>
      <a:pPr>
        <a:defRPr/>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title>
      <c:layout>
        <c:manualLayout>
          <c:xMode val="edge"/>
          <c:yMode val="edge"/>
          <c:x val="0.15414834215044232"/>
          <c:y val="2.9261324362932578E-2"/>
        </c:manualLayout>
      </c:layout>
      <c:spPr>
        <a:noFill/>
        <a:ln>
          <a:noFill/>
        </a:ln>
        <a:effectLst/>
      </c:spPr>
      <c:txPr>
        <a:bodyPr rot="0" spcFirstLastPara="1" vertOverflow="ellipsis" vert="horz" wrap="square" anchor="ctr" anchorCtr="1"/>
        <a:lstStyle/>
        <a:p>
          <a:pPr>
            <a:defRPr lang="en-US" sz="1862" b="0" i="0" u="none" strike="noStrike" kern="1200" spc="0" baseline="0">
              <a:solidFill>
                <a:schemeClr val="tx1">
                  <a:lumMod val="65000"/>
                  <a:lumOff val="35000"/>
                </a:schemeClr>
              </a:solidFill>
              <a:latin typeface="+mn-lt"/>
              <a:ea typeface="+mn-ea"/>
              <a:cs typeface="+mn-cs"/>
            </a:defRPr>
          </a:pPr>
          <a:endParaRPr lang="en-US"/>
        </a:p>
      </c:txPr>
    </c:title>
    <c:view3D>
      <c:rotX val="30"/>
      <c:depthPercent val="100"/>
      <c:perspective val="30"/>
    </c:view3D>
    <c:floor>
      <c:spPr>
        <a:noFill/>
        <a:ln>
          <a:noFill/>
        </a:ln>
        <a:effectLst/>
        <a:sp3d/>
      </c:spPr>
    </c:floor>
    <c:sideWall>
      <c:spPr>
        <a:noFill/>
        <a:ln>
          <a:noFill/>
        </a:ln>
        <a:effectLst/>
        <a:sp3d/>
      </c:spPr>
    </c:sideWall>
    <c:backWall>
      <c:spPr>
        <a:noFill/>
        <a:ln>
          <a:noFill/>
        </a:ln>
        <a:effectLst/>
        <a:sp3d/>
      </c:spPr>
    </c:backWall>
    <c:plotArea>
      <c:layout/>
      <c:pie3DChart>
        <c:varyColors val="1"/>
        <c:ser>
          <c:idx val="0"/>
          <c:order val="0"/>
          <c:tx>
            <c:strRef>
              <c:f>Sheet1!$B$1</c:f>
              <c:strCache>
                <c:ptCount val="1"/>
                <c:pt idx="0">
                  <c:v>Έχετε άγχος στην καθημερινότητα ?</c:v>
                </c:pt>
              </c:strCache>
            </c:strRef>
          </c:tx>
          <c:explosion val="1"/>
          <c:dPt>
            <c:idx val="0"/>
            <c:spPr>
              <a:solidFill>
                <a:schemeClr val="accent1"/>
              </a:solidFill>
              <a:ln w="25400">
                <a:solidFill>
                  <a:schemeClr val="lt1"/>
                </a:solidFill>
              </a:ln>
              <a:effectLst/>
              <a:sp3d contourW="25400">
                <a:contourClr>
                  <a:schemeClr val="lt1"/>
                </a:contourClr>
              </a:sp3d>
            </c:spPr>
          </c:dPt>
          <c:dPt>
            <c:idx val="1"/>
            <c:spPr>
              <a:solidFill>
                <a:schemeClr val="accent2"/>
              </a:solidFill>
              <a:ln w="25400">
                <a:solidFill>
                  <a:schemeClr val="lt1"/>
                </a:solidFill>
              </a:ln>
              <a:effectLst/>
              <a:sp3d contourW="25400">
                <a:contourClr>
                  <a:schemeClr val="lt1"/>
                </a:contourClr>
              </a:sp3d>
            </c:spPr>
          </c:dPt>
          <c:dPt>
            <c:idx val="2"/>
            <c:spPr>
              <a:solidFill>
                <a:schemeClr val="accent3"/>
              </a:solidFill>
              <a:ln w="25400">
                <a:solidFill>
                  <a:schemeClr val="lt1"/>
                </a:solidFill>
              </a:ln>
              <a:effectLst/>
              <a:sp3d contourW="25400">
                <a:contourClr>
                  <a:schemeClr val="lt1"/>
                </a:contourClr>
              </a:sp3d>
            </c:spPr>
          </c:dPt>
          <c:dLbls>
            <c:dLbl>
              <c:idx val="2"/>
              <c:layout>
                <c:manualLayout>
                  <c:x val="4.7534574853165833E-2"/>
                  <c:y val="7.3153310907331159E-3"/>
                </c:manualLayout>
              </c:layout>
              <c:dLblPos val="bestFit"/>
              <c:showCatName val="1"/>
              <c:showPercent val="1"/>
              <c:extLst>
                <c:ext xmlns:c15="http://schemas.microsoft.com/office/drawing/2012/chart" uri="{CE6537A1-D6FC-4f65-9D91-7224C49458BB}">
                  <c15:layout/>
                </c:ext>
              </c:extLst>
            </c:dLbl>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lang="en-US" sz="1197" b="0" i="0" u="none" strike="noStrike" kern="1200" baseline="0">
                    <a:solidFill>
                      <a:schemeClr val="dk1">
                        <a:lumMod val="65000"/>
                        <a:lumOff val="35000"/>
                      </a:schemeClr>
                    </a:solidFill>
                    <a:latin typeface="+mn-lt"/>
                    <a:ea typeface="+mn-ea"/>
                    <a:cs typeface="+mn-cs"/>
                  </a:defRPr>
                </a:pPr>
                <a:endParaRPr lang="en-US"/>
              </a:p>
            </c:txPr>
            <c:dLblPos val="outEnd"/>
            <c:showCatName val="1"/>
            <c:showPercent val="1"/>
            <c:extLst>
              <c:ext xmlns:c15="http://schemas.microsoft.com/office/drawing/2012/chart" uri="{CE6537A1-D6FC-4f65-9D91-7224C49458BB}">
                <c15:spPr xmlns:c15="http://schemas.microsoft.com/office/drawing/2012/chart">
                  <a:prstGeom prst="wedgeRectCallout">
                    <a:avLst/>
                  </a:prstGeom>
                  <a:noFill/>
                  <a:ln>
                    <a:noFill/>
                  </a:ln>
                </c15:spPr>
                <c15:layout/>
              </c:ext>
            </c:extLst>
          </c:dLbls>
          <c:cat>
            <c:strRef>
              <c:f>Sheet1!$A$2:$A$4</c:f>
              <c:strCache>
                <c:ptCount val="3"/>
                <c:pt idx="0">
                  <c:v>Λίγο</c:v>
                </c:pt>
                <c:pt idx="1">
                  <c:v>Αρκετά</c:v>
                </c:pt>
                <c:pt idx="2">
                  <c:v>Πάρα Πολύ</c:v>
                </c:pt>
              </c:strCache>
            </c:strRef>
          </c:cat>
          <c:val>
            <c:numRef>
              <c:f>Sheet1!$B$2:$B$4</c:f>
              <c:numCache>
                <c:formatCode>General</c:formatCode>
                <c:ptCount val="3"/>
                <c:pt idx="0">
                  <c:v>13</c:v>
                </c:pt>
                <c:pt idx="1">
                  <c:v>4</c:v>
                </c:pt>
                <c:pt idx="2">
                  <c:v>1</c:v>
                </c:pt>
              </c:numCache>
            </c:numRef>
          </c:val>
        </c:ser>
      </c:pie3DChart>
      <c:spPr>
        <a:noFill/>
        <a:ln>
          <a:noFill/>
        </a:ln>
        <a:effectLst/>
      </c:spPr>
    </c:plotArea>
    <c:plotVisOnly val="1"/>
    <c:dispBlanksAs val="zero"/>
  </c:chart>
  <c:spPr>
    <a:noFill/>
    <a:ln>
      <a:noFill/>
    </a:ln>
    <a:effectLst/>
  </c:spPr>
  <c:txPr>
    <a:bodyPr/>
    <a:lstStyle/>
    <a:p>
      <a:pPr>
        <a:defRPr/>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US"/>
  <c:chart>
    <c:title>
      <c:spPr>
        <a:noFill/>
        <a:ln>
          <a:noFill/>
        </a:ln>
        <a:effectLst/>
      </c:spPr>
      <c:txPr>
        <a:bodyPr rot="0" spcFirstLastPara="1" vertOverflow="ellipsis" vert="horz" wrap="square" anchor="ctr" anchorCtr="1"/>
        <a:lstStyle/>
        <a:p>
          <a:pPr>
            <a:defRPr lang="en-US" sz="1862" b="0" i="0" u="none" strike="noStrike" kern="1200" spc="0" baseline="0">
              <a:solidFill>
                <a:schemeClr val="tx1">
                  <a:lumMod val="65000"/>
                  <a:lumOff val="35000"/>
                </a:schemeClr>
              </a:solidFill>
              <a:latin typeface="+mn-lt"/>
              <a:ea typeface="+mn-ea"/>
              <a:cs typeface="+mn-cs"/>
            </a:defRPr>
          </a:pPr>
          <a:endParaRPr lang="en-US"/>
        </a:p>
      </c:txPr>
    </c:title>
    <c:view3D>
      <c:rotX val="30"/>
      <c:depthPercent val="100"/>
      <c:perspective val="30"/>
    </c:view3D>
    <c:floor>
      <c:spPr>
        <a:noFill/>
        <a:ln>
          <a:noFill/>
        </a:ln>
        <a:effectLst/>
        <a:sp3d/>
      </c:spPr>
    </c:floor>
    <c:sideWall>
      <c:spPr>
        <a:noFill/>
        <a:ln>
          <a:noFill/>
        </a:ln>
        <a:effectLst/>
        <a:sp3d/>
      </c:spPr>
    </c:sideWall>
    <c:backWall>
      <c:spPr>
        <a:noFill/>
        <a:ln>
          <a:noFill/>
        </a:ln>
        <a:effectLst/>
        <a:sp3d/>
      </c:spPr>
    </c:backWall>
    <c:plotArea>
      <c:layout/>
      <c:pie3DChart>
        <c:varyColors val="1"/>
        <c:ser>
          <c:idx val="0"/>
          <c:order val="0"/>
          <c:tx>
            <c:strRef>
              <c:f>Sheet1!$B$1</c:f>
              <c:strCache>
                <c:ptCount val="1"/>
                <c:pt idx="0">
                  <c:v>Γεύματα την ημέρα </c:v>
                </c:pt>
              </c:strCache>
            </c:strRef>
          </c:tx>
          <c:dPt>
            <c:idx val="0"/>
            <c:spPr>
              <a:solidFill>
                <a:schemeClr val="accent1"/>
              </a:solidFill>
              <a:ln w="25400">
                <a:solidFill>
                  <a:schemeClr val="lt1"/>
                </a:solidFill>
              </a:ln>
              <a:effectLst/>
              <a:sp3d contourW="25400">
                <a:contourClr>
                  <a:schemeClr val="lt1"/>
                </a:contourClr>
              </a:sp3d>
            </c:spPr>
          </c:dPt>
          <c:dPt>
            <c:idx val="1"/>
            <c:spPr>
              <a:solidFill>
                <a:schemeClr val="accent2"/>
              </a:solidFill>
              <a:ln w="25400">
                <a:solidFill>
                  <a:schemeClr val="lt1"/>
                </a:solidFill>
              </a:ln>
              <a:effectLst/>
              <a:sp3d contourW="25400">
                <a:contourClr>
                  <a:schemeClr val="lt1"/>
                </a:contourClr>
              </a:sp3d>
            </c:spPr>
          </c:dPt>
          <c:dPt>
            <c:idx val="2"/>
            <c:spPr>
              <a:solidFill>
                <a:schemeClr val="accent3"/>
              </a:solidFill>
              <a:ln w="25400">
                <a:solidFill>
                  <a:schemeClr val="lt1"/>
                </a:solidFill>
              </a:ln>
              <a:effectLst/>
              <a:sp3d contourW="25400">
                <a:contourClr>
                  <a:schemeClr val="lt1"/>
                </a:contourClr>
              </a:sp3d>
            </c:spPr>
          </c:dPt>
          <c:dLbls>
            <c:dLbl>
              <c:idx val="2"/>
              <c:layout>
                <c:manualLayout>
                  <c:x val="-4.9042642099683592E-2"/>
                  <c:y val="3.583351579270496E-3"/>
                </c:manualLayout>
              </c:layout>
              <c:dLblPos val="bestFit"/>
              <c:showCatName val="1"/>
              <c:showPercent val="1"/>
              <c:extLst>
                <c:ext xmlns:c15="http://schemas.microsoft.com/office/drawing/2012/chart" uri="{CE6537A1-D6FC-4f65-9D91-7224C49458BB}">
                  <c15:layout/>
                </c:ext>
              </c:extLst>
            </c:dLbl>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lang="en-US" sz="1197" b="0" i="0" u="none" strike="noStrike" kern="1200" baseline="0">
                    <a:solidFill>
                      <a:schemeClr val="dk1">
                        <a:lumMod val="65000"/>
                        <a:lumOff val="35000"/>
                      </a:schemeClr>
                    </a:solidFill>
                    <a:latin typeface="+mn-lt"/>
                    <a:ea typeface="+mn-ea"/>
                    <a:cs typeface="+mn-cs"/>
                  </a:defRPr>
                </a:pPr>
                <a:endParaRPr lang="en-US"/>
              </a:p>
            </c:txPr>
            <c:dLblPos val="outEnd"/>
            <c:showCatName val="1"/>
            <c:showPercent val="1"/>
            <c:extLst>
              <c:ext xmlns:c15="http://schemas.microsoft.com/office/drawing/2012/chart" uri="{CE6537A1-D6FC-4f65-9D91-7224C49458BB}">
                <c15:spPr xmlns:c15="http://schemas.microsoft.com/office/drawing/2012/chart">
                  <a:prstGeom prst="wedgeRectCallout">
                    <a:avLst/>
                  </a:prstGeom>
                  <a:noFill/>
                  <a:ln>
                    <a:noFill/>
                  </a:ln>
                </c15:spPr>
                <c15:layout/>
              </c:ext>
            </c:extLst>
          </c:dLbls>
          <c:cat>
            <c:strRef>
              <c:f>Sheet1!$A$2:$A$4</c:f>
              <c:strCache>
                <c:ptCount val="3"/>
                <c:pt idx="0">
                  <c:v>1-2 γεύματα</c:v>
                </c:pt>
                <c:pt idx="1">
                  <c:v>Εως 5 γεύματα </c:v>
                </c:pt>
                <c:pt idx="2">
                  <c:v>Κάθε 1-2 ώρες </c:v>
                </c:pt>
              </c:strCache>
            </c:strRef>
          </c:cat>
          <c:val>
            <c:numRef>
              <c:f>Sheet1!$B$2:$B$4</c:f>
              <c:numCache>
                <c:formatCode>General</c:formatCode>
                <c:ptCount val="3"/>
                <c:pt idx="0">
                  <c:v>2</c:v>
                </c:pt>
                <c:pt idx="1">
                  <c:v>13</c:v>
                </c:pt>
                <c:pt idx="2">
                  <c:v>3</c:v>
                </c:pt>
              </c:numCache>
            </c:numRef>
          </c:val>
        </c:ser>
      </c:pie3DChart>
      <c:spPr>
        <a:noFill/>
        <a:ln>
          <a:noFill/>
        </a:ln>
        <a:effectLst/>
      </c:spPr>
    </c:plotArea>
    <c:plotVisOnly val="1"/>
    <c:dispBlanksAs val="zero"/>
  </c:chart>
  <c:spPr>
    <a:noFill/>
    <a:ln>
      <a:noFill/>
    </a:ln>
    <a:effectLst/>
  </c:spPr>
  <c:txPr>
    <a:bodyPr/>
    <a:lstStyle/>
    <a:p>
      <a:pPr>
        <a:defRPr/>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title>
      <c:spPr>
        <a:noFill/>
        <a:ln>
          <a:noFill/>
        </a:ln>
        <a:effectLst/>
      </c:spPr>
      <c:txPr>
        <a:bodyPr rot="0" spcFirstLastPara="1" vertOverflow="ellipsis" vert="horz" wrap="square" anchor="ctr" anchorCtr="1"/>
        <a:lstStyle/>
        <a:p>
          <a:pPr>
            <a:defRPr lang="en-US" sz="1862" b="0" i="0" u="none" strike="noStrike" kern="1200" spc="0" baseline="0">
              <a:solidFill>
                <a:schemeClr val="tx1">
                  <a:lumMod val="65000"/>
                  <a:lumOff val="35000"/>
                </a:schemeClr>
              </a:solidFill>
              <a:latin typeface="+mn-lt"/>
              <a:ea typeface="+mn-ea"/>
              <a:cs typeface="+mn-cs"/>
            </a:defRPr>
          </a:pPr>
          <a:endParaRPr lang="en-US"/>
        </a:p>
      </c:txPr>
    </c:title>
    <c:view3D>
      <c:rotX val="30"/>
      <c:depthPercent val="100"/>
      <c:perspective val="30"/>
    </c:view3D>
    <c:floor>
      <c:spPr>
        <a:noFill/>
        <a:ln>
          <a:noFill/>
        </a:ln>
        <a:effectLst/>
        <a:sp3d/>
      </c:spPr>
    </c:floor>
    <c:sideWall>
      <c:spPr>
        <a:noFill/>
        <a:ln>
          <a:noFill/>
        </a:ln>
        <a:effectLst/>
        <a:sp3d/>
      </c:spPr>
    </c:sideWall>
    <c:backWall>
      <c:spPr>
        <a:noFill/>
        <a:ln>
          <a:noFill/>
        </a:ln>
        <a:effectLst/>
        <a:sp3d/>
      </c:spPr>
    </c:backWall>
    <c:plotArea>
      <c:layout/>
      <c:pie3DChart>
        <c:varyColors val="1"/>
        <c:ser>
          <c:idx val="0"/>
          <c:order val="0"/>
          <c:tx>
            <c:strRef>
              <c:f>Sheet1!$B$1</c:f>
              <c:strCache>
                <c:ptCount val="1"/>
                <c:pt idx="0">
                  <c:v>Κατανάλωση υπερβολικής ποσότητας σε περίεργες ώρες </c:v>
                </c:pt>
              </c:strCache>
            </c:strRef>
          </c:tx>
          <c:dPt>
            <c:idx val="0"/>
            <c:spPr>
              <a:solidFill>
                <a:schemeClr val="accent1"/>
              </a:solidFill>
              <a:ln w="25400">
                <a:solidFill>
                  <a:schemeClr val="lt1"/>
                </a:solidFill>
              </a:ln>
              <a:effectLst/>
              <a:sp3d contourW="25400">
                <a:contourClr>
                  <a:schemeClr val="lt1"/>
                </a:contourClr>
              </a:sp3d>
            </c:spPr>
          </c:dPt>
          <c:dPt>
            <c:idx val="1"/>
            <c:spPr>
              <a:solidFill>
                <a:schemeClr val="accent2"/>
              </a:solidFill>
              <a:ln w="25400">
                <a:solidFill>
                  <a:schemeClr val="lt1"/>
                </a:solidFill>
              </a:ln>
              <a:effectLst/>
              <a:sp3d contourW="25400">
                <a:contourClr>
                  <a:schemeClr val="lt1"/>
                </a:contourClr>
              </a:sp3d>
            </c:spPr>
          </c:dPt>
          <c:dLbls>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lang="en-US" sz="1197" b="0" i="0" u="none" strike="noStrike" kern="1200" baseline="0">
                    <a:solidFill>
                      <a:schemeClr val="dk1">
                        <a:lumMod val="65000"/>
                        <a:lumOff val="35000"/>
                      </a:schemeClr>
                    </a:solidFill>
                    <a:latin typeface="+mn-lt"/>
                    <a:ea typeface="+mn-ea"/>
                    <a:cs typeface="+mn-cs"/>
                  </a:defRPr>
                </a:pPr>
                <a:endParaRPr lang="en-US"/>
              </a:p>
            </c:txPr>
            <c:dLblPos val="outEnd"/>
            <c:showCatName val="1"/>
            <c:showPercent val="1"/>
            <c:extLst>
              <c:ext xmlns:c15="http://schemas.microsoft.com/office/drawing/2012/chart" uri="{CE6537A1-D6FC-4f65-9D91-7224C49458BB}">
                <c15:spPr xmlns:c15="http://schemas.microsoft.com/office/drawing/2012/chart">
                  <a:prstGeom prst="wedgeRectCallout">
                    <a:avLst/>
                  </a:prstGeom>
                  <a:noFill/>
                  <a:ln>
                    <a:noFill/>
                  </a:ln>
                </c15:spPr>
                <c15:layout/>
              </c:ext>
            </c:extLst>
          </c:dLbls>
          <c:cat>
            <c:strRef>
              <c:f>Sheet1!$A$2:$A$3</c:f>
              <c:strCache>
                <c:ptCount val="2"/>
                <c:pt idx="0">
                  <c:v>Ναι </c:v>
                </c:pt>
                <c:pt idx="1">
                  <c:v>Όχι</c:v>
                </c:pt>
              </c:strCache>
            </c:strRef>
          </c:cat>
          <c:val>
            <c:numRef>
              <c:f>Sheet1!$B$2:$B$3</c:f>
              <c:numCache>
                <c:formatCode>General</c:formatCode>
                <c:ptCount val="2"/>
                <c:pt idx="0">
                  <c:v>0</c:v>
                </c:pt>
                <c:pt idx="1">
                  <c:v>18</c:v>
                </c:pt>
              </c:numCache>
            </c:numRef>
          </c:val>
        </c:ser>
      </c:pie3DChart>
      <c:spPr>
        <a:noFill/>
        <a:ln>
          <a:noFill/>
        </a:ln>
        <a:effectLst/>
      </c:spPr>
    </c:plotArea>
    <c:plotVisOnly val="1"/>
    <c:dispBlanksAs val="zero"/>
  </c:chart>
  <c:spPr>
    <a:noFill/>
    <a:ln>
      <a:noFill/>
    </a:ln>
    <a:effectLst/>
  </c:spPr>
  <c:txPr>
    <a:bodyPr/>
    <a:lstStyle/>
    <a:p>
      <a:pPr>
        <a:defRPr/>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en-US"/>
  <c:chart>
    <c:title>
      <c:spPr>
        <a:noFill/>
        <a:ln>
          <a:noFill/>
        </a:ln>
        <a:effectLst/>
      </c:spPr>
      <c:txPr>
        <a:bodyPr rot="0" spcFirstLastPara="1" vertOverflow="ellipsis" vert="horz" wrap="square" anchor="ctr" anchorCtr="1"/>
        <a:lstStyle/>
        <a:p>
          <a:pPr>
            <a:defRPr lang="en-US" sz="1862" b="0" i="0" u="none" strike="noStrike" kern="1200" spc="0" baseline="0">
              <a:solidFill>
                <a:schemeClr val="tx1">
                  <a:lumMod val="65000"/>
                  <a:lumOff val="35000"/>
                </a:schemeClr>
              </a:solidFill>
              <a:latin typeface="+mn-lt"/>
              <a:ea typeface="+mn-ea"/>
              <a:cs typeface="+mn-cs"/>
            </a:defRPr>
          </a:pPr>
          <a:endParaRPr lang="en-US"/>
        </a:p>
      </c:txPr>
    </c:title>
    <c:view3D>
      <c:rotX val="30"/>
      <c:depthPercent val="100"/>
      <c:perspective val="30"/>
    </c:view3D>
    <c:floor>
      <c:spPr>
        <a:noFill/>
        <a:ln>
          <a:noFill/>
        </a:ln>
        <a:effectLst/>
        <a:sp3d/>
      </c:spPr>
    </c:floor>
    <c:sideWall>
      <c:spPr>
        <a:noFill/>
        <a:ln>
          <a:noFill/>
        </a:ln>
        <a:effectLst/>
        <a:sp3d/>
      </c:spPr>
    </c:sideWall>
    <c:backWall>
      <c:spPr>
        <a:noFill/>
        <a:ln>
          <a:noFill/>
        </a:ln>
        <a:effectLst/>
        <a:sp3d/>
      </c:spPr>
    </c:backWall>
    <c:plotArea>
      <c:layout/>
      <c:pie3DChart>
        <c:varyColors val="1"/>
        <c:ser>
          <c:idx val="0"/>
          <c:order val="0"/>
          <c:tx>
            <c:strRef>
              <c:f>Sheet1!$B$1</c:f>
              <c:strCache>
                <c:ptCount val="1"/>
                <c:pt idx="0">
                  <c:v>Πόσο συχνά υπάρχουν επεισόδια υπερφαγίας ? </c:v>
                </c:pt>
              </c:strCache>
            </c:strRef>
          </c:tx>
          <c:dPt>
            <c:idx val="0"/>
            <c:spPr>
              <a:solidFill>
                <a:schemeClr val="accent1"/>
              </a:solidFill>
              <a:ln w="25400">
                <a:solidFill>
                  <a:schemeClr val="lt1"/>
                </a:solidFill>
              </a:ln>
              <a:effectLst/>
              <a:sp3d contourW="25400">
                <a:contourClr>
                  <a:schemeClr val="lt1"/>
                </a:contourClr>
              </a:sp3d>
            </c:spPr>
          </c:dPt>
          <c:dPt>
            <c:idx val="1"/>
            <c:spPr>
              <a:solidFill>
                <a:schemeClr val="accent2"/>
              </a:solidFill>
              <a:ln w="25400">
                <a:solidFill>
                  <a:schemeClr val="lt1"/>
                </a:solidFill>
              </a:ln>
              <a:effectLst/>
              <a:sp3d contourW="25400">
                <a:contourClr>
                  <a:schemeClr val="lt1"/>
                </a:contourClr>
              </a:sp3d>
            </c:spPr>
          </c:dPt>
          <c:dPt>
            <c:idx val="2"/>
            <c:spPr>
              <a:solidFill>
                <a:schemeClr val="accent3"/>
              </a:solidFill>
              <a:ln w="25400">
                <a:solidFill>
                  <a:schemeClr val="lt1"/>
                </a:solidFill>
              </a:ln>
              <a:effectLst/>
              <a:sp3d contourW="25400">
                <a:contourClr>
                  <a:schemeClr val="lt1"/>
                </a:contourClr>
              </a:sp3d>
            </c:spPr>
          </c:dPt>
          <c:dLbls>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lang="en-US" sz="1197" b="0" i="0" u="none" strike="noStrike" kern="1200" baseline="0">
                    <a:solidFill>
                      <a:schemeClr val="dk1">
                        <a:lumMod val="65000"/>
                        <a:lumOff val="35000"/>
                      </a:schemeClr>
                    </a:solidFill>
                    <a:latin typeface="+mn-lt"/>
                    <a:ea typeface="+mn-ea"/>
                    <a:cs typeface="+mn-cs"/>
                  </a:defRPr>
                </a:pPr>
                <a:endParaRPr lang="en-US"/>
              </a:p>
            </c:txPr>
            <c:dLblPos val="outEnd"/>
            <c:showCatName val="1"/>
            <c:showPercent val="1"/>
            <c:extLst>
              <c:ext xmlns:c15="http://schemas.microsoft.com/office/drawing/2012/chart" uri="{CE6537A1-D6FC-4f65-9D91-7224C49458BB}">
                <c15:spPr xmlns:c15="http://schemas.microsoft.com/office/drawing/2012/chart">
                  <a:prstGeom prst="wedgeRectCallout">
                    <a:avLst/>
                  </a:prstGeom>
                  <a:noFill/>
                  <a:ln>
                    <a:noFill/>
                  </a:ln>
                </c15:spPr>
                <c15:layout/>
              </c:ext>
            </c:extLst>
          </c:dLbls>
          <c:cat>
            <c:strRef>
              <c:f>Sheet1!$A$2:$A$4</c:f>
              <c:strCache>
                <c:ptCount val="3"/>
                <c:pt idx="0">
                  <c:v>Σπάνια</c:v>
                </c:pt>
                <c:pt idx="1">
                  <c:v>Αρκετές Φορές </c:v>
                </c:pt>
                <c:pt idx="2">
                  <c:v>Κάθε μέρα </c:v>
                </c:pt>
              </c:strCache>
            </c:strRef>
          </c:cat>
          <c:val>
            <c:numRef>
              <c:f>Sheet1!$B$2:$B$4</c:f>
              <c:numCache>
                <c:formatCode>General</c:formatCode>
                <c:ptCount val="3"/>
                <c:pt idx="0">
                  <c:v>16</c:v>
                </c:pt>
                <c:pt idx="1">
                  <c:v>2</c:v>
                </c:pt>
                <c:pt idx="2">
                  <c:v>1.4</c:v>
                </c:pt>
              </c:numCache>
            </c:numRef>
          </c:val>
        </c:ser>
      </c:pie3DChart>
      <c:spPr>
        <a:noFill/>
        <a:ln>
          <a:noFill/>
        </a:ln>
        <a:effectLst/>
      </c:spPr>
    </c:plotArea>
    <c:plotVisOnly val="1"/>
    <c:dispBlanksAs val="zero"/>
  </c:chart>
  <c:spPr>
    <a:noFill/>
    <a:ln>
      <a:noFill/>
    </a:ln>
    <a:effectLst/>
  </c:spPr>
  <c:txPr>
    <a:bodyPr/>
    <a:lstStyle/>
    <a:p>
      <a:pPr>
        <a:defRPr/>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chart>
    <c:title>
      <c:spPr>
        <a:noFill/>
        <a:ln>
          <a:noFill/>
        </a:ln>
        <a:effectLst/>
      </c:spPr>
      <c:txPr>
        <a:bodyPr rot="0" spcFirstLastPara="1" vertOverflow="ellipsis" vert="horz" wrap="square" anchor="ctr" anchorCtr="1"/>
        <a:lstStyle/>
        <a:p>
          <a:pPr>
            <a:defRPr lang="en-US" sz="1862" b="0" i="0" u="none" strike="noStrike" kern="1200" spc="0" baseline="0">
              <a:solidFill>
                <a:schemeClr val="tx1">
                  <a:lumMod val="65000"/>
                  <a:lumOff val="35000"/>
                </a:schemeClr>
              </a:solidFill>
              <a:latin typeface="+mn-lt"/>
              <a:ea typeface="+mn-ea"/>
              <a:cs typeface="+mn-cs"/>
            </a:defRPr>
          </a:pPr>
          <a:endParaRPr lang="en-US"/>
        </a:p>
      </c:txPr>
    </c:title>
    <c:view3D>
      <c:rotX val="30"/>
      <c:depthPercent val="100"/>
      <c:perspective val="30"/>
    </c:view3D>
    <c:floor>
      <c:spPr>
        <a:noFill/>
        <a:ln>
          <a:noFill/>
        </a:ln>
        <a:effectLst/>
        <a:sp3d/>
      </c:spPr>
    </c:floor>
    <c:sideWall>
      <c:spPr>
        <a:noFill/>
        <a:ln>
          <a:noFill/>
        </a:ln>
        <a:effectLst/>
        <a:sp3d/>
      </c:spPr>
    </c:sideWall>
    <c:backWall>
      <c:spPr>
        <a:noFill/>
        <a:ln>
          <a:noFill/>
        </a:ln>
        <a:effectLst/>
        <a:sp3d/>
      </c:spPr>
    </c:backWall>
    <c:plotArea>
      <c:layout/>
      <c:pie3DChart>
        <c:varyColors val="1"/>
        <c:ser>
          <c:idx val="0"/>
          <c:order val="0"/>
          <c:tx>
            <c:strRef>
              <c:f>Sheet1!$B$1</c:f>
              <c:strCache>
                <c:ptCount val="1"/>
                <c:pt idx="0">
                  <c:v>Αίσθημα ελέγχου</c:v>
                </c:pt>
              </c:strCache>
            </c:strRef>
          </c:tx>
          <c:dPt>
            <c:idx val="0"/>
            <c:spPr>
              <a:solidFill>
                <a:schemeClr val="accent1"/>
              </a:solidFill>
              <a:ln w="25400">
                <a:solidFill>
                  <a:schemeClr val="lt1"/>
                </a:solidFill>
              </a:ln>
              <a:effectLst/>
              <a:sp3d contourW="25400">
                <a:contourClr>
                  <a:schemeClr val="lt1"/>
                </a:contourClr>
              </a:sp3d>
            </c:spPr>
          </c:dPt>
          <c:dPt>
            <c:idx val="1"/>
            <c:spPr>
              <a:solidFill>
                <a:schemeClr val="accent2"/>
              </a:solidFill>
              <a:ln w="25400">
                <a:solidFill>
                  <a:schemeClr val="lt1"/>
                </a:solidFill>
              </a:ln>
              <a:effectLst/>
              <a:sp3d contourW="25400">
                <a:contourClr>
                  <a:schemeClr val="lt1"/>
                </a:contourClr>
              </a:sp3d>
            </c:spPr>
          </c:dPt>
          <c:dLbls>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lang="en-US" sz="1197" b="0" i="0" u="none" strike="noStrike" kern="1200" baseline="0">
                    <a:solidFill>
                      <a:schemeClr val="dk1">
                        <a:lumMod val="65000"/>
                        <a:lumOff val="35000"/>
                      </a:schemeClr>
                    </a:solidFill>
                    <a:latin typeface="+mn-lt"/>
                    <a:ea typeface="+mn-ea"/>
                    <a:cs typeface="+mn-cs"/>
                  </a:defRPr>
                </a:pPr>
                <a:endParaRPr lang="en-US"/>
              </a:p>
            </c:txPr>
            <c:dLblPos val="outEnd"/>
            <c:showCatName val="1"/>
            <c:showPercent val="1"/>
            <c:extLst>
              <c:ext xmlns:c15="http://schemas.microsoft.com/office/drawing/2012/chart" uri="{CE6537A1-D6FC-4f65-9D91-7224C49458BB}">
                <c15:spPr xmlns:c15="http://schemas.microsoft.com/office/drawing/2012/chart">
                  <a:prstGeom prst="wedgeRectCallout">
                    <a:avLst/>
                  </a:prstGeom>
                  <a:noFill/>
                  <a:ln>
                    <a:noFill/>
                  </a:ln>
                </c15:spPr>
                <c15:layout/>
              </c:ext>
            </c:extLst>
          </c:dLbls>
          <c:cat>
            <c:strRef>
              <c:f>Sheet1!$A$2:$A$3</c:f>
              <c:strCache>
                <c:ptCount val="2"/>
                <c:pt idx="0">
                  <c:v>Ναι </c:v>
                </c:pt>
                <c:pt idx="1">
                  <c:v>Όχι</c:v>
                </c:pt>
              </c:strCache>
            </c:strRef>
          </c:cat>
          <c:val>
            <c:numRef>
              <c:f>Sheet1!$B$2:$B$3</c:f>
              <c:numCache>
                <c:formatCode>General</c:formatCode>
                <c:ptCount val="2"/>
                <c:pt idx="0">
                  <c:v>12</c:v>
                </c:pt>
                <c:pt idx="1">
                  <c:v>6</c:v>
                </c:pt>
              </c:numCache>
            </c:numRef>
          </c:val>
        </c:ser>
      </c:pie3DChart>
      <c:spPr>
        <a:noFill/>
        <a:ln>
          <a:noFill/>
        </a:ln>
        <a:effectLst/>
      </c:spPr>
    </c:plotArea>
    <c:plotVisOnly val="1"/>
    <c:dispBlanksAs val="zero"/>
  </c:chart>
  <c:spPr>
    <a:noFill/>
    <a:ln>
      <a:noFill/>
    </a:ln>
    <a:effectLst/>
  </c:spPr>
  <c:txPr>
    <a:bodyPr/>
    <a:lstStyle/>
    <a:p>
      <a:pPr>
        <a:defRPr/>
      </a:pPr>
      <a:endParaRPr lang="en-US"/>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chart>
    <c:title>
      <c:spPr>
        <a:noFill/>
        <a:ln>
          <a:noFill/>
        </a:ln>
        <a:effectLst/>
      </c:spPr>
      <c:txPr>
        <a:bodyPr rot="0" spcFirstLastPara="1" vertOverflow="ellipsis" vert="horz" wrap="square" anchor="ctr" anchorCtr="1"/>
        <a:lstStyle/>
        <a:p>
          <a:pPr>
            <a:defRPr lang="en-US" sz="1862" b="0" i="0" u="none" strike="noStrike" kern="1200" spc="0" baseline="0">
              <a:solidFill>
                <a:schemeClr val="tx1">
                  <a:lumMod val="65000"/>
                  <a:lumOff val="35000"/>
                </a:schemeClr>
              </a:solidFill>
              <a:latin typeface="+mn-lt"/>
              <a:ea typeface="+mn-ea"/>
              <a:cs typeface="+mn-cs"/>
            </a:defRPr>
          </a:pPr>
          <a:endParaRPr lang="en-US"/>
        </a:p>
      </c:txPr>
    </c:title>
    <c:view3D>
      <c:rotX val="30"/>
      <c:depthPercent val="100"/>
      <c:perspective val="30"/>
    </c:view3D>
    <c:floor>
      <c:spPr>
        <a:noFill/>
        <a:ln>
          <a:noFill/>
        </a:ln>
        <a:effectLst/>
        <a:sp3d/>
      </c:spPr>
    </c:floor>
    <c:sideWall>
      <c:spPr>
        <a:noFill/>
        <a:ln>
          <a:noFill/>
        </a:ln>
        <a:effectLst/>
        <a:sp3d/>
      </c:spPr>
    </c:sideWall>
    <c:backWall>
      <c:spPr>
        <a:noFill/>
        <a:ln>
          <a:noFill/>
        </a:ln>
        <a:effectLst/>
        <a:sp3d/>
      </c:spPr>
    </c:backWall>
    <c:plotArea>
      <c:layout/>
      <c:pie3DChart>
        <c:varyColors val="1"/>
        <c:ser>
          <c:idx val="0"/>
          <c:order val="0"/>
          <c:tx>
            <c:strRef>
              <c:f>Sheet1!$B$1</c:f>
              <c:strCache>
                <c:ptCount val="1"/>
                <c:pt idx="0">
                  <c:v>Χρήση ουσιών</c:v>
                </c:pt>
              </c:strCache>
            </c:strRef>
          </c:tx>
          <c:dPt>
            <c:idx val="0"/>
            <c:spPr>
              <a:solidFill>
                <a:schemeClr val="accent1"/>
              </a:solidFill>
              <a:ln w="25400">
                <a:solidFill>
                  <a:schemeClr val="lt1"/>
                </a:solidFill>
              </a:ln>
              <a:effectLst/>
              <a:sp3d contourW="25400">
                <a:contourClr>
                  <a:schemeClr val="lt1"/>
                </a:contourClr>
              </a:sp3d>
            </c:spPr>
          </c:dPt>
          <c:dPt>
            <c:idx val="1"/>
            <c:spPr>
              <a:solidFill>
                <a:schemeClr val="accent2"/>
              </a:solidFill>
              <a:ln w="25400">
                <a:solidFill>
                  <a:schemeClr val="lt1"/>
                </a:solidFill>
              </a:ln>
              <a:effectLst/>
              <a:sp3d contourW="25400">
                <a:contourClr>
                  <a:schemeClr val="lt1"/>
                </a:contourClr>
              </a:sp3d>
            </c:spPr>
          </c:dPt>
          <c:dLbls>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lang="en-US" sz="1197" b="0" i="0" u="none" strike="noStrike" kern="1200" baseline="0">
                    <a:solidFill>
                      <a:schemeClr val="dk1">
                        <a:lumMod val="65000"/>
                        <a:lumOff val="35000"/>
                      </a:schemeClr>
                    </a:solidFill>
                    <a:latin typeface="+mn-lt"/>
                    <a:ea typeface="+mn-ea"/>
                    <a:cs typeface="+mn-cs"/>
                  </a:defRPr>
                </a:pPr>
                <a:endParaRPr lang="en-US"/>
              </a:p>
            </c:txPr>
            <c:dLblPos val="outEnd"/>
            <c:showCatName val="1"/>
            <c:showPercent val="1"/>
            <c:extLst>
              <c:ext xmlns:c15="http://schemas.microsoft.com/office/drawing/2012/chart" uri="{CE6537A1-D6FC-4f65-9D91-7224C49458BB}">
                <c15:spPr xmlns:c15="http://schemas.microsoft.com/office/drawing/2012/chart">
                  <a:prstGeom prst="wedgeRectCallout">
                    <a:avLst/>
                  </a:prstGeom>
                  <a:noFill/>
                  <a:ln>
                    <a:noFill/>
                  </a:ln>
                </c15:spPr>
                <c15:layout/>
              </c:ext>
            </c:extLst>
          </c:dLbls>
          <c:cat>
            <c:strRef>
              <c:f>Sheet1!$A$2:$A$3</c:f>
              <c:strCache>
                <c:ptCount val="2"/>
                <c:pt idx="0">
                  <c:v>Ναι</c:v>
                </c:pt>
                <c:pt idx="1">
                  <c:v>Όχι</c:v>
                </c:pt>
              </c:strCache>
            </c:strRef>
          </c:cat>
          <c:val>
            <c:numRef>
              <c:f>Sheet1!$B$2:$B$3</c:f>
              <c:numCache>
                <c:formatCode>General</c:formatCode>
                <c:ptCount val="2"/>
                <c:pt idx="0">
                  <c:v>2</c:v>
                </c:pt>
                <c:pt idx="1">
                  <c:v>16</c:v>
                </c:pt>
              </c:numCache>
            </c:numRef>
          </c:val>
        </c:ser>
      </c:pie3DChart>
      <c:spPr>
        <a:noFill/>
        <a:ln>
          <a:noFill/>
        </a:ln>
        <a:effectLst/>
      </c:spPr>
    </c:plotArea>
    <c:plotVisOnly val="1"/>
    <c:dispBlanksAs val="zero"/>
  </c:chart>
  <c:spPr>
    <a:noFill/>
    <a:ln>
      <a:noFill/>
    </a:ln>
    <a:effectLst/>
  </c:spPr>
  <c:txPr>
    <a:bodyPr/>
    <a:lstStyle/>
    <a:p>
      <a:pPr>
        <a:defRPr/>
      </a:pPr>
      <a:endParaRPr lang="en-US"/>
    </a:p>
  </c:txPr>
  <c:externalData r:id="rId1"/>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3428324-7E47-4A15-AB57-82553C4DA582}" type="datetimeFigureOut">
              <a:rPr lang="el-GR" smtClean="0"/>
              <a:pPr/>
              <a:t>28/3/2020</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9CC217-2CD2-449F-A1F1-EECF05255242}" type="slidenum">
              <a:rPr lang="el-GR" smtClean="0"/>
              <a:pPr/>
              <a:t>‹#›</a:t>
            </a:fld>
            <a:endParaRPr lang="el-GR"/>
          </a:p>
        </p:txBody>
      </p:sp>
    </p:spTree>
    <p:extLst>
      <p:ext uri="{BB962C8B-B14F-4D97-AF65-F5344CB8AC3E}">
        <p14:creationId xmlns:p14="http://schemas.microsoft.com/office/powerpoint/2010/main" xmlns="" val="11616379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smtClean="0"/>
              <a:t>ΠΑΙΔΙΑ   ΓΕΙΑ ΣΑΣ    ΥΓΕΙΑ    ΣΕ ΟΛΟΥΣ     ΔΙΑΒΑΣΤΕ  ΤΙΣ ΕΡΓΑΣΙΕΣ   ΠΟΥ ΣΑΣ  ΕΣΤΕΙΛΑ   ΚΑΙ ΘΑ ΤΙΣ  ΣΧΟΛΙΑΣΟΥΜΕ  ΌΤΑΝ  ΕΠΙΣΤΡΕΨΟΥΜΕ ΝΑ ΠΡΟΣΕΧΕΤΕ </a:t>
            </a:r>
            <a:endParaRPr lang="el-GR" dirty="0"/>
          </a:p>
        </p:txBody>
      </p:sp>
      <p:sp>
        <p:nvSpPr>
          <p:cNvPr id="4" name="3 - Θέση αριθμού διαφάνειας"/>
          <p:cNvSpPr>
            <a:spLocks noGrp="1"/>
          </p:cNvSpPr>
          <p:nvPr>
            <p:ph type="sldNum" sz="quarter" idx="10"/>
          </p:nvPr>
        </p:nvSpPr>
        <p:spPr/>
        <p:txBody>
          <a:bodyPr/>
          <a:lstStyle/>
          <a:p>
            <a:fld id="{BB9CC217-2CD2-449F-A1F1-EECF05255242}" type="slidenum">
              <a:rPr lang="el-GR" smtClean="0"/>
              <a:pPr/>
              <a:t>1</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smtClean="0"/>
              <a:t> ότι </a:t>
            </a:r>
            <a:endParaRPr lang="el-GR" dirty="0"/>
          </a:p>
        </p:txBody>
      </p:sp>
      <p:sp>
        <p:nvSpPr>
          <p:cNvPr id="4" name="3 - Θέση αριθμού διαφάνειας"/>
          <p:cNvSpPr>
            <a:spLocks noGrp="1"/>
          </p:cNvSpPr>
          <p:nvPr>
            <p:ph type="sldNum" sz="quarter" idx="10"/>
          </p:nvPr>
        </p:nvSpPr>
        <p:spPr/>
        <p:txBody>
          <a:bodyPr/>
          <a:lstStyle/>
          <a:p>
            <a:fld id="{BB9CC217-2CD2-449F-A1F1-EECF05255242}" type="slidenum">
              <a:rPr lang="el-GR" smtClean="0"/>
              <a:pPr/>
              <a:t>3</a:t>
            </a:fld>
            <a:endParaRPr lang="el-GR"/>
          </a:p>
        </p:txBody>
      </p:sp>
    </p:spTree>
    <p:extLst>
      <p:ext uri="{BB962C8B-B14F-4D97-AF65-F5344CB8AC3E}">
        <p14:creationId xmlns:p14="http://schemas.microsoft.com/office/powerpoint/2010/main" xmlns="" val="2652475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310767A-FB6E-47DD-8F10-0318B8DE411E}" type="datetimeFigureOut">
              <a:rPr lang="el-GR" smtClean="0"/>
              <a:pPr/>
              <a:t>28/3/2020</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34DA0EF5-FE4D-43A4-9A17-85D2EA60E476}" type="slidenum">
              <a:rPr lang="el-GR" smtClean="0"/>
              <a:pPr/>
              <a:t>‹#›</a:t>
            </a:fld>
            <a:endParaRPr lang="el-GR"/>
          </a:p>
        </p:txBody>
      </p:sp>
    </p:spTree>
    <p:extLst>
      <p:ext uri="{BB962C8B-B14F-4D97-AF65-F5344CB8AC3E}">
        <p14:creationId xmlns:p14="http://schemas.microsoft.com/office/powerpoint/2010/main" xmlns="" val="4041347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10767A-FB6E-47DD-8F10-0318B8DE411E}" type="datetimeFigureOut">
              <a:rPr lang="el-GR" smtClean="0"/>
              <a:pPr/>
              <a:t>28/3/2020</a:t>
            </a:fld>
            <a:endParaRPr lang="el-GR"/>
          </a:p>
        </p:txBody>
      </p:sp>
      <p:sp>
        <p:nvSpPr>
          <p:cNvPr id="5" name="Footer Placeholder 4"/>
          <p:cNvSpPr>
            <a:spLocks noGrp="1"/>
          </p:cNvSpPr>
          <p:nvPr>
            <p:ph type="ftr" sz="quarter" idx="11"/>
          </p:nvPr>
        </p:nvSpPr>
        <p:spPr/>
        <p:txBody>
          <a:bodyPr/>
          <a:lstStyle/>
          <a:p>
            <a:endParaRPr lang="el-G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34DA0EF5-FE4D-43A4-9A17-85D2EA60E476}" type="slidenum">
              <a:rPr lang="el-GR" smtClean="0"/>
              <a:pPr/>
              <a:t>‹#›</a:t>
            </a:fld>
            <a:endParaRPr lang="el-GR"/>
          </a:p>
        </p:txBody>
      </p:sp>
    </p:spTree>
    <p:extLst>
      <p:ext uri="{BB962C8B-B14F-4D97-AF65-F5344CB8AC3E}">
        <p14:creationId xmlns:p14="http://schemas.microsoft.com/office/powerpoint/2010/main" xmlns="" val="295466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10767A-FB6E-47DD-8F10-0318B8DE411E}" type="datetimeFigureOut">
              <a:rPr lang="el-GR" smtClean="0"/>
              <a:pPr/>
              <a:t>28/3/2020</a:t>
            </a:fld>
            <a:endParaRPr lang="el-GR"/>
          </a:p>
        </p:txBody>
      </p:sp>
      <p:sp>
        <p:nvSpPr>
          <p:cNvPr id="5" name="Footer Placeholder 4"/>
          <p:cNvSpPr>
            <a:spLocks noGrp="1"/>
          </p:cNvSpPr>
          <p:nvPr>
            <p:ph type="ftr" sz="quarter" idx="11"/>
          </p:nvPr>
        </p:nvSpPr>
        <p:spPr/>
        <p:txBody>
          <a:bodyPr/>
          <a:lstStyle/>
          <a:p>
            <a:endParaRPr lang="el-G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34DA0EF5-FE4D-43A4-9A17-85D2EA60E476}" type="slidenum">
              <a:rPr lang="el-GR" smtClean="0"/>
              <a:pPr/>
              <a:t>‹#›</a:t>
            </a:fld>
            <a:endParaRPr lang="el-GR"/>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31023982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0310767A-FB6E-47DD-8F10-0318B8DE411E}" type="datetimeFigureOut">
              <a:rPr lang="el-GR" smtClean="0"/>
              <a:pPr/>
              <a:t>28/3/2020</a:t>
            </a:fld>
            <a:endParaRPr lang="el-GR"/>
          </a:p>
        </p:txBody>
      </p:sp>
      <p:sp>
        <p:nvSpPr>
          <p:cNvPr id="6" name="Footer Placeholder 5"/>
          <p:cNvSpPr>
            <a:spLocks noGrp="1"/>
          </p:cNvSpPr>
          <p:nvPr>
            <p:ph type="ftr" sz="quarter" idx="11"/>
          </p:nvPr>
        </p:nvSpPr>
        <p:spPr/>
        <p:txBody>
          <a:bodyPr/>
          <a:lstStyle/>
          <a:p>
            <a:endParaRPr lang="el-G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34DA0EF5-FE4D-43A4-9A17-85D2EA60E476}" type="slidenum">
              <a:rPr lang="el-GR" smtClean="0"/>
              <a:pPr/>
              <a:t>‹#›</a:t>
            </a:fld>
            <a:endParaRPr lang="el-GR"/>
          </a:p>
        </p:txBody>
      </p:sp>
    </p:spTree>
    <p:extLst>
      <p:ext uri="{BB962C8B-B14F-4D97-AF65-F5344CB8AC3E}">
        <p14:creationId xmlns:p14="http://schemas.microsoft.com/office/powerpoint/2010/main" xmlns="" val="27454851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0310767A-FB6E-47DD-8F10-0318B8DE411E}" type="datetimeFigureOut">
              <a:rPr lang="el-GR" smtClean="0"/>
              <a:pPr/>
              <a:t>28/3/2020</a:t>
            </a:fld>
            <a:endParaRPr lang="el-GR"/>
          </a:p>
        </p:txBody>
      </p:sp>
      <p:sp>
        <p:nvSpPr>
          <p:cNvPr id="6" name="Footer Placeholder 5"/>
          <p:cNvSpPr>
            <a:spLocks noGrp="1"/>
          </p:cNvSpPr>
          <p:nvPr>
            <p:ph type="ftr" sz="quarter" idx="11"/>
          </p:nvPr>
        </p:nvSpPr>
        <p:spPr/>
        <p:txBody>
          <a:bodyPr/>
          <a:lstStyle/>
          <a:p>
            <a:endParaRPr lang="el-G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34DA0EF5-FE4D-43A4-9A17-85D2EA60E476}" type="slidenum">
              <a:rPr lang="el-GR" smtClean="0"/>
              <a:pPr/>
              <a:t>‹#›</a:t>
            </a:fld>
            <a:endParaRPr lang="el-GR"/>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28433860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0310767A-FB6E-47DD-8F10-0318B8DE411E}" type="datetimeFigureOut">
              <a:rPr lang="el-GR" smtClean="0"/>
              <a:pPr/>
              <a:t>28/3/2020</a:t>
            </a:fld>
            <a:endParaRPr lang="el-GR"/>
          </a:p>
        </p:txBody>
      </p:sp>
      <p:sp>
        <p:nvSpPr>
          <p:cNvPr id="6" name="Footer Placeholder 5"/>
          <p:cNvSpPr>
            <a:spLocks noGrp="1"/>
          </p:cNvSpPr>
          <p:nvPr>
            <p:ph type="ftr" sz="quarter" idx="11"/>
          </p:nvPr>
        </p:nvSpPr>
        <p:spPr/>
        <p:txBody>
          <a:bodyPr/>
          <a:lstStyle/>
          <a:p>
            <a:endParaRPr lang="el-G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34DA0EF5-FE4D-43A4-9A17-85D2EA60E476}" type="slidenum">
              <a:rPr lang="el-GR" smtClean="0"/>
              <a:pPr/>
              <a:t>‹#›</a:t>
            </a:fld>
            <a:endParaRPr lang="el-GR"/>
          </a:p>
        </p:txBody>
      </p:sp>
    </p:spTree>
    <p:extLst>
      <p:ext uri="{BB962C8B-B14F-4D97-AF65-F5344CB8AC3E}">
        <p14:creationId xmlns:p14="http://schemas.microsoft.com/office/powerpoint/2010/main" xmlns="" val="11713173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310767A-FB6E-47DD-8F10-0318B8DE411E}" type="datetimeFigureOut">
              <a:rPr lang="el-GR" smtClean="0"/>
              <a:pPr/>
              <a:t>28/3/2020</a:t>
            </a:fld>
            <a:endParaRPr lang="el-GR"/>
          </a:p>
        </p:txBody>
      </p:sp>
      <p:sp>
        <p:nvSpPr>
          <p:cNvPr id="5" name="Footer Placeholder 4"/>
          <p:cNvSpPr>
            <a:spLocks noGrp="1"/>
          </p:cNvSpPr>
          <p:nvPr>
            <p:ph type="ftr" sz="quarter" idx="11"/>
          </p:nvPr>
        </p:nvSpPr>
        <p:spPr/>
        <p:txBody>
          <a:bodyPr/>
          <a:lstStyle/>
          <a:p>
            <a:endParaRPr lang="el-G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4DA0EF5-FE4D-43A4-9A17-85D2EA60E476}" type="slidenum">
              <a:rPr lang="el-GR" smtClean="0"/>
              <a:pPr/>
              <a:t>‹#›</a:t>
            </a:fld>
            <a:endParaRPr lang="el-GR"/>
          </a:p>
        </p:txBody>
      </p:sp>
    </p:spTree>
    <p:extLst>
      <p:ext uri="{BB962C8B-B14F-4D97-AF65-F5344CB8AC3E}">
        <p14:creationId xmlns:p14="http://schemas.microsoft.com/office/powerpoint/2010/main" xmlns="" val="23336613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310767A-FB6E-47DD-8F10-0318B8DE411E}" type="datetimeFigureOut">
              <a:rPr lang="el-GR" smtClean="0"/>
              <a:pPr/>
              <a:t>28/3/2020</a:t>
            </a:fld>
            <a:endParaRPr lang="el-GR"/>
          </a:p>
        </p:txBody>
      </p:sp>
      <p:sp>
        <p:nvSpPr>
          <p:cNvPr id="5" name="Footer Placeholder 4"/>
          <p:cNvSpPr>
            <a:spLocks noGrp="1"/>
          </p:cNvSpPr>
          <p:nvPr>
            <p:ph type="ftr" sz="quarter" idx="11"/>
          </p:nvPr>
        </p:nvSpPr>
        <p:spPr/>
        <p:txBody>
          <a:bodyPr/>
          <a:lstStyle/>
          <a:p>
            <a:endParaRPr lang="el-G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4DA0EF5-FE4D-43A4-9A17-85D2EA60E476}" type="slidenum">
              <a:rPr lang="el-GR" smtClean="0"/>
              <a:pPr/>
              <a:t>‹#›</a:t>
            </a:fld>
            <a:endParaRPr lang="el-GR"/>
          </a:p>
        </p:txBody>
      </p:sp>
    </p:spTree>
    <p:extLst>
      <p:ext uri="{BB962C8B-B14F-4D97-AF65-F5344CB8AC3E}">
        <p14:creationId xmlns:p14="http://schemas.microsoft.com/office/powerpoint/2010/main" xmlns="" val="30595952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310767A-FB6E-47DD-8F10-0318B8DE411E}" type="datetimeFigureOut">
              <a:rPr lang="el-GR" smtClean="0"/>
              <a:pPr/>
              <a:t>28/3/2020</a:t>
            </a:fld>
            <a:endParaRPr lang="el-GR"/>
          </a:p>
        </p:txBody>
      </p:sp>
      <p:sp>
        <p:nvSpPr>
          <p:cNvPr id="5" name="Footer Placeholder 4"/>
          <p:cNvSpPr>
            <a:spLocks noGrp="1"/>
          </p:cNvSpPr>
          <p:nvPr>
            <p:ph type="ftr" sz="quarter" idx="11"/>
          </p:nvPr>
        </p:nvSpPr>
        <p:spPr/>
        <p:txBody>
          <a:bodyPr/>
          <a:lstStyle/>
          <a:p>
            <a:endParaRPr lang="el-G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4DA0EF5-FE4D-43A4-9A17-85D2EA60E476}" type="slidenum">
              <a:rPr lang="el-GR" smtClean="0"/>
              <a:pPr/>
              <a:t>‹#›</a:t>
            </a:fld>
            <a:endParaRPr lang="el-GR"/>
          </a:p>
        </p:txBody>
      </p:sp>
    </p:spTree>
    <p:extLst>
      <p:ext uri="{BB962C8B-B14F-4D97-AF65-F5344CB8AC3E}">
        <p14:creationId xmlns:p14="http://schemas.microsoft.com/office/powerpoint/2010/main" xmlns="" val="1749271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10767A-FB6E-47DD-8F10-0318B8DE411E}" type="datetimeFigureOut">
              <a:rPr lang="el-GR" smtClean="0"/>
              <a:pPr/>
              <a:t>28/3/2020</a:t>
            </a:fld>
            <a:endParaRPr lang="el-GR"/>
          </a:p>
        </p:txBody>
      </p:sp>
      <p:sp>
        <p:nvSpPr>
          <p:cNvPr id="5" name="Footer Placeholder 4"/>
          <p:cNvSpPr>
            <a:spLocks noGrp="1"/>
          </p:cNvSpPr>
          <p:nvPr>
            <p:ph type="ftr" sz="quarter" idx="11"/>
          </p:nvPr>
        </p:nvSpPr>
        <p:spPr/>
        <p:txBody>
          <a:bodyPr/>
          <a:lstStyle/>
          <a:p>
            <a:endParaRPr lang="el-G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34DA0EF5-FE4D-43A4-9A17-85D2EA60E476}" type="slidenum">
              <a:rPr lang="el-GR" smtClean="0"/>
              <a:pPr/>
              <a:t>‹#›</a:t>
            </a:fld>
            <a:endParaRPr lang="el-GR"/>
          </a:p>
        </p:txBody>
      </p:sp>
    </p:spTree>
    <p:extLst>
      <p:ext uri="{BB962C8B-B14F-4D97-AF65-F5344CB8AC3E}">
        <p14:creationId xmlns:p14="http://schemas.microsoft.com/office/powerpoint/2010/main" xmlns="" val="1217289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310767A-FB6E-47DD-8F10-0318B8DE411E}" type="datetimeFigureOut">
              <a:rPr lang="el-GR" smtClean="0"/>
              <a:pPr/>
              <a:t>28/3/2020</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34DA0EF5-FE4D-43A4-9A17-85D2EA60E476}" type="slidenum">
              <a:rPr lang="el-GR" smtClean="0"/>
              <a:pPr/>
              <a:t>‹#›</a:t>
            </a:fld>
            <a:endParaRPr lang="el-GR"/>
          </a:p>
        </p:txBody>
      </p:sp>
    </p:spTree>
    <p:extLst>
      <p:ext uri="{BB962C8B-B14F-4D97-AF65-F5344CB8AC3E}">
        <p14:creationId xmlns:p14="http://schemas.microsoft.com/office/powerpoint/2010/main" xmlns="" val="1920612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310767A-FB6E-47DD-8F10-0318B8DE411E}" type="datetimeFigureOut">
              <a:rPr lang="el-GR" smtClean="0"/>
              <a:pPr/>
              <a:t>28/3/2020</a:t>
            </a:fld>
            <a:endParaRPr lang="el-GR"/>
          </a:p>
        </p:txBody>
      </p:sp>
      <p:sp>
        <p:nvSpPr>
          <p:cNvPr id="8" name="Footer Placeholder 7"/>
          <p:cNvSpPr>
            <a:spLocks noGrp="1"/>
          </p:cNvSpPr>
          <p:nvPr>
            <p:ph type="ftr" sz="quarter" idx="11"/>
          </p:nvPr>
        </p:nvSpPr>
        <p:spPr/>
        <p:txBody>
          <a:bodyPr/>
          <a:lstStyle/>
          <a:p>
            <a:endParaRPr lang="el-G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34DA0EF5-FE4D-43A4-9A17-85D2EA60E476}" type="slidenum">
              <a:rPr lang="el-GR" smtClean="0"/>
              <a:pPr/>
              <a:t>‹#›</a:t>
            </a:fld>
            <a:endParaRPr lang="el-GR"/>
          </a:p>
        </p:txBody>
      </p:sp>
    </p:spTree>
    <p:extLst>
      <p:ext uri="{BB962C8B-B14F-4D97-AF65-F5344CB8AC3E}">
        <p14:creationId xmlns:p14="http://schemas.microsoft.com/office/powerpoint/2010/main" xmlns="" val="4027968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310767A-FB6E-47DD-8F10-0318B8DE411E}" type="datetimeFigureOut">
              <a:rPr lang="el-GR" smtClean="0"/>
              <a:pPr/>
              <a:t>28/3/2020</a:t>
            </a:fld>
            <a:endParaRPr lang="el-GR"/>
          </a:p>
        </p:txBody>
      </p:sp>
      <p:sp>
        <p:nvSpPr>
          <p:cNvPr id="4" name="Footer Placeholder 3"/>
          <p:cNvSpPr>
            <a:spLocks noGrp="1"/>
          </p:cNvSpPr>
          <p:nvPr>
            <p:ph type="ftr" sz="quarter" idx="11"/>
          </p:nvPr>
        </p:nvSpPr>
        <p:spPr/>
        <p:txBody>
          <a:bodyPr/>
          <a:lstStyle/>
          <a:p>
            <a:endParaRPr lang="el-G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4DA0EF5-FE4D-43A4-9A17-85D2EA60E476}" type="slidenum">
              <a:rPr lang="el-GR" smtClean="0"/>
              <a:pPr/>
              <a:t>‹#›</a:t>
            </a:fld>
            <a:endParaRPr lang="el-GR"/>
          </a:p>
        </p:txBody>
      </p:sp>
    </p:spTree>
    <p:extLst>
      <p:ext uri="{BB962C8B-B14F-4D97-AF65-F5344CB8AC3E}">
        <p14:creationId xmlns:p14="http://schemas.microsoft.com/office/powerpoint/2010/main" xmlns="" val="3560954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10767A-FB6E-47DD-8F10-0318B8DE411E}" type="datetimeFigureOut">
              <a:rPr lang="el-GR" smtClean="0"/>
              <a:pPr/>
              <a:t>28/3/2020</a:t>
            </a:fld>
            <a:endParaRPr lang="el-GR"/>
          </a:p>
        </p:txBody>
      </p:sp>
      <p:sp>
        <p:nvSpPr>
          <p:cNvPr id="3" name="Footer Placeholder 2"/>
          <p:cNvSpPr>
            <a:spLocks noGrp="1"/>
          </p:cNvSpPr>
          <p:nvPr>
            <p:ph type="ftr" sz="quarter" idx="11"/>
          </p:nvPr>
        </p:nvSpPr>
        <p:spPr/>
        <p:txBody>
          <a:bodyPr/>
          <a:lstStyle/>
          <a:p>
            <a:endParaRPr lang="el-G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4DA0EF5-FE4D-43A4-9A17-85D2EA60E476}" type="slidenum">
              <a:rPr lang="el-GR" smtClean="0"/>
              <a:pPr/>
              <a:t>‹#›</a:t>
            </a:fld>
            <a:endParaRPr lang="el-GR"/>
          </a:p>
        </p:txBody>
      </p:sp>
    </p:spTree>
    <p:extLst>
      <p:ext uri="{BB962C8B-B14F-4D97-AF65-F5344CB8AC3E}">
        <p14:creationId xmlns:p14="http://schemas.microsoft.com/office/powerpoint/2010/main" xmlns="" val="1581994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10767A-FB6E-47DD-8F10-0318B8DE411E}" type="datetimeFigureOut">
              <a:rPr lang="el-GR" smtClean="0"/>
              <a:pPr/>
              <a:t>28/3/2020</a:t>
            </a:fld>
            <a:endParaRPr lang="el-GR"/>
          </a:p>
        </p:txBody>
      </p:sp>
      <p:sp>
        <p:nvSpPr>
          <p:cNvPr id="6" name="Footer Placeholder 5"/>
          <p:cNvSpPr>
            <a:spLocks noGrp="1"/>
          </p:cNvSpPr>
          <p:nvPr>
            <p:ph type="ftr" sz="quarter" idx="11"/>
          </p:nvPr>
        </p:nvSpPr>
        <p:spPr/>
        <p:txBody>
          <a:bodyPr/>
          <a:lstStyle/>
          <a:p>
            <a:endParaRPr lang="el-G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4DA0EF5-FE4D-43A4-9A17-85D2EA60E476}" type="slidenum">
              <a:rPr lang="el-GR" smtClean="0"/>
              <a:pPr/>
              <a:t>‹#›</a:t>
            </a:fld>
            <a:endParaRPr lang="el-GR"/>
          </a:p>
        </p:txBody>
      </p:sp>
    </p:spTree>
    <p:extLst>
      <p:ext uri="{BB962C8B-B14F-4D97-AF65-F5344CB8AC3E}">
        <p14:creationId xmlns:p14="http://schemas.microsoft.com/office/powerpoint/2010/main" xmlns="" val="3636419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10767A-FB6E-47DD-8F10-0318B8DE411E}" type="datetimeFigureOut">
              <a:rPr lang="el-GR" smtClean="0"/>
              <a:pPr/>
              <a:t>28/3/2020</a:t>
            </a:fld>
            <a:endParaRPr lang="el-GR"/>
          </a:p>
        </p:txBody>
      </p:sp>
      <p:sp>
        <p:nvSpPr>
          <p:cNvPr id="6" name="Footer Placeholder 5"/>
          <p:cNvSpPr>
            <a:spLocks noGrp="1"/>
          </p:cNvSpPr>
          <p:nvPr>
            <p:ph type="ftr" sz="quarter" idx="11"/>
          </p:nvPr>
        </p:nvSpPr>
        <p:spPr/>
        <p:txBody>
          <a:bodyPr/>
          <a:lstStyle/>
          <a:p>
            <a:endParaRPr lang="el-G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34DA0EF5-FE4D-43A4-9A17-85D2EA60E476}" type="slidenum">
              <a:rPr lang="el-GR" smtClean="0"/>
              <a:pPr/>
              <a:t>‹#›</a:t>
            </a:fld>
            <a:endParaRPr lang="el-GR"/>
          </a:p>
        </p:txBody>
      </p:sp>
    </p:spTree>
    <p:extLst>
      <p:ext uri="{BB962C8B-B14F-4D97-AF65-F5344CB8AC3E}">
        <p14:creationId xmlns:p14="http://schemas.microsoft.com/office/powerpoint/2010/main" xmlns="" val="70508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0310767A-FB6E-47DD-8F10-0318B8DE411E}" type="datetimeFigureOut">
              <a:rPr lang="el-GR" smtClean="0"/>
              <a:pPr/>
              <a:t>28/3/2020</a:t>
            </a:fld>
            <a:endParaRPr lang="el-GR"/>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34DA0EF5-FE4D-43A4-9A17-85D2EA60E476}" type="slidenum">
              <a:rPr lang="el-GR" smtClean="0"/>
              <a:pPr/>
              <a:t>‹#›</a:t>
            </a:fld>
            <a:endParaRPr lang="el-GR"/>
          </a:p>
        </p:txBody>
      </p:sp>
    </p:spTree>
    <p:extLst>
      <p:ext uri="{BB962C8B-B14F-4D97-AF65-F5344CB8AC3E}">
        <p14:creationId xmlns:p14="http://schemas.microsoft.com/office/powerpoint/2010/main" xmlns="" val="26002611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7.xml"/><Relationship Id="rId4" Type="http://schemas.openxmlformats.org/officeDocument/2006/relationships/chart" Target="../charts/chart11.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www.iatripedia.gr/" TargetMode="External"/><Relationship Id="rId2" Type="http://schemas.openxmlformats.org/officeDocument/2006/relationships/hyperlink" Target="http://www.wikipidia.com/"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67544" y="1772816"/>
            <a:ext cx="4176464" cy="4824536"/>
          </a:xfrm>
        </p:spPr>
        <p:txBody>
          <a:bodyPr>
            <a:normAutofit fontScale="92500"/>
          </a:bodyPr>
          <a:lstStyle/>
          <a:p>
            <a:pPr>
              <a:buNone/>
            </a:pPr>
            <a:r>
              <a:rPr lang="el-GR" dirty="0" smtClean="0">
                <a:solidFill>
                  <a:schemeClr val="tx1"/>
                </a:solidFill>
              </a:rPr>
              <a:t>     </a:t>
            </a:r>
            <a:r>
              <a:rPr lang="el-GR" sz="2400" dirty="0" smtClean="0">
                <a:solidFill>
                  <a:schemeClr val="tx1"/>
                </a:solidFill>
              </a:rPr>
              <a:t>Η </a:t>
            </a:r>
            <a:r>
              <a:rPr lang="el-GR" sz="2400" dirty="0">
                <a:solidFill>
                  <a:schemeClr val="tx1"/>
                </a:solidFill>
              </a:rPr>
              <a:t>νευρογενής βουλιμία χαρακτηρίζεται από </a:t>
            </a:r>
            <a:r>
              <a:rPr lang="el-GR" sz="2400" dirty="0" smtClean="0">
                <a:solidFill>
                  <a:schemeClr val="tx1"/>
                </a:solidFill>
              </a:rPr>
              <a:t>επεισοδιακή υπερφαγία </a:t>
            </a:r>
            <a:r>
              <a:rPr lang="el-GR" sz="2400" dirty="0">
                <a:solidFill>
                  <a:schemeClr val="tx1"/>
                </a:solidFill>
              </a:rPr>
              <a:t>(κατανάλωση πολύ μεγάλης ποσότητας φαγητού σε σύντομο χρονικό διάστημα ), η οποία ακολουθείται από την προσπάθεια απαλλαγής από τις περιττές θερμίδες συνήθως μέσω εμετού, καθαρτικών, διουρητικών και υπερβολικής άσκησης</a:t>
            </a:r>
          </a:p>
          <a:p>
            <a:endParaRPr lang="el-GR" sz="2400" dirty="0"/>
          </a:p>
        </p:txBody>
      </p:sp>
      <p:pic>
        <p:nvPicPr>
          <p:cNvPr id="4" name="3 - Εικόνα" descr="tmp571373833143975937.jpg"/>
          <p:cNvPicPr>
            <a:picLocks noChangeAspect="1"/>
          </p:cNvPicPr>
          <p:nvPr/>
        </p:nvPicPr>
        <p:blipFill>
          <a:blip r:embed="rId3" cstate="print"/>
          <a:stretch>
            <a:fillRect/>
          </a:stretch>
        </p:blipFill>
        <p:spPr>
          <a:xfrm>
            <a:off x="4932040" y="2420888"/>
            <a:ext cx="3851920" cy="2775553"/>
          </a:xfrm>
          <a:prstGeom prst="rect">
            <a:avLst/>
          </a:prstGeom>
        </p:spPr>
      </p:pic>
      <p:sp>
        <p:nvSpPr>
          <p:cNvPr id="5" name="4 - Τίτλος"/>
          <p:cNvSpPr>
            <a:spLocks noGrp="1"/>
          </p:cNvSpPr>
          <p:nvPr>
            <p:ph type="title"/>
          </p:nvPr>
        </p:nvSpPr>
        <p:spPr/>
        <p:txBody>
          <a:bodyPr/>
          <a:lstStyle/>
          <a:p>
            <a:r>
              <a:rPr lang="el-GR" dirty="0" smtClean="0"/>
              <a:t>ΨΥΧΟΓΕΝΗΣ  ΒΟΥΛΙΜΙΑ</a:t>
            </a:r>
            <a:endParaRPr lang="el-GR" dirty="0"/>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down)">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960" y="13166"/>
            <a:ext cx="7994848" cy="1280890"/>
          </a:xfrm>
        </p:spPr>
        <p:txBody>
          <a:bodyPr/>
          <a:lstStyle/>
          <a:p>
            <a:pPr algn="ctr"/>
            <a:r>
              <a:rPr lang="el-GR" dirty="0" smtClean="0"/>
              <a:t>Αποτελέσματα </a:t>
            </a:r>
            <a:br>
              <a:rPr lang="el-GR" dirty="0" smtClean="0"/>
            </a:br>
            <a:r>
              <a:rPr lang="el-GR" dirty="0" smtClean="0"/>
              <a:t>Ερωτηματολογίου </a:t>
            </a:r>
            <a:endParaRPr lang="el-GR" dirty="0"/>
          </a:p>
        </p:txBody>
      </p:sp>
      <p:graphicFrame>
        <p:nvGraphicFramePr>
          <p:cNvPr id="7" name="Chart 6"/>
          <p:cNvGraphicFramePr/>
          <p:nvPr>
            <p:extLst>
              <p:ext uri="{D42A27DB-BD31-4B8C-83A1-F6EECF244321}">
                <p14:modId xmlns:p14="http://schemas.microsoft.com/office/powerpoint/2010/main" xmlns="" val="805586579"/>
              </p:ext>
            </p:extLst>
          </p:nvPr>
        </p:nvGraphicFramePr>
        <p:xfrm>
          <a:off x="467544" y="2492896"/>
          <a:ext cx="3480048" cy="296810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4" name="Chart 13"/>
          <p:cNvGraphicFramePr/>
          <p:nvPr>
            <p:extLst>
              <p:ext uri="{D42A27DB-BD31-4B8C-83A1-F6EECF244321}">
                <p14:modId xmlns:p14="http://schemas.microsoft.com/office/powerpoint/2010/main" xmlns="" val="21986164"/>
              </p:ext>
            </p:extLst>
          </p:nvPr>
        </p:nvGraphicFramePr>
        <p:xfrm>
          <a:off x="4760384" y="2492896"/>
          <a:ext cx="3774016" cy="289215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4028494434"/>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2" presetClass="entr" presetSubtype="4"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additive="base">
                                        <p:cTn id="17" dur="500" fill="hold"/>
                                        <p:tgtEl>
                                          <p:spTgt spid="14"/>
                                        </p:tgtEl>
                                        <p:attrNameLst>
                                          <p:attrName>ppt_x</p:attrName>
                                        </p:attrNameLst>
                                      </p:cBhvr>
                                      <p:tavLst>
                                        <p:tav tm="0">
                                          <p:val>
                                            <p:strVal val="#ppt_x"/>
                                          </p:val>
                                        </p:tav>
                                        <p:tav tm="100000">
                                          <p:val>
                                            <p:strVal val="#ppt_x"/>
                                          </p:val>
                                        </p:tav>
                                      </p:tavLst>
                                    </p:anim>
                                    <p:anim calcmode="lin" valueType="num">
                                      <p:cBhvr additive="base">
                                        <p:cTn id="1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7" grpId="0">
        <p:bldAsOne/>
      </p:bldGraphic>
      <p:bldGraphic spid="14"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Chart 14"/>
          <p:cNvGraphicFramePr/>
          <p:nvPr>
            <p:extLst>
              <p:ext uri="{D42A27DB-BD31-4B8C-83A1-F6EECF244321}">
                <p14:modId xmlns:p14="http://schemas.microsoft.com/office/powerpoint/2010/main" xmlns="" val="2109306339"/>
              </p:ext>
            </p:extLst>
          </p:nvPr>
        </p:nvGraphicFramePr>
        <p:xfrm>
          <a:off x="539552" y="332656"/>
          <a:ext cx="5040560" cy="345638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0" name="Chart 19"/>
          <p:cNvGraphicFramePr/>
          <p:nvPr>
            <p:extLst>
              <p:ext uri="{D42A27DB-BD31-4B8C-83A1-F6EECF244321}">
                <p14:modId xmlns:p14="http://schemas.microsoft.com/office/powerpoint/2010/main" xmlns="" val="3212814595"/>
              </p:ext>
            </p:extLst>
          </p:nvPr>
        </p:nvGraphicFramePr>
        <p:xfrm>
          <a:off x="4211960" y="3068960"/>
          <a:ext cx="5076305" cy="347216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672361262"/>
      </p:ext>
    </p:extLst>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circle(in)">
                                      <p:cBhvr>
                                        <p:cTn id="7" dur="2000"/>
                                        <p:tgtEl>
                                          <p:spTgt spid="15"/>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circle(in)">
                                      <p:cBhvr>
                                        <p:cTn id="10" dur="2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5" grpId="0">
        <p:bldAsOne/>
      </p:bldGraphic>
      <p:bldGraphic spid="20"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Chart 11"/>
          <p:cNvGraphicFramePr/>
          <p:nvPr>
            <p:extLst>
              <p:ext uri="{D42A27DB-BD31-4B8C-83A1-F6EECF244321}">
                <p14:modId xmlns:p14="http://schemas.microsoft.com/office/powerpoint/2010/main" xmlns="" val="2586163908"/>
              </p:ext>
            </p:extLst>
          </p:nvPr>
        </p:nvGraphicFramePr>
        <p:xfrm>
          <a:off x="251520" y="1700808"/>
          <a:ext cx="4920208" cy="354416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7" name="Chart 16"/>
          <p:cNvGraphicFramePr/>
          <p:nvPr>
            <p:extLst>
              <p:ext uri="{D42A27DB-BD31-4B8C-83A1-F6EECF244321}">
                <p14:modId xmlns:p14="http://schemas.microsoft.com/office/powerpoint/2010/main" xmlns="" val="801804519"/>
              </p:ext>
            </p:extLst>
          </p:nvPr>
        </p:nvGraphicFramePr>
        <p:xfrm>
          <a:off x="4355976" y="1700808"/>
          <a:ext cx="4632176" cy="354416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1668201817"/>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2" grpId="0">
        <p:bldAsOne/>
      </p:bldGraphic>
      <p:bldGraphic spid="17" grpId="0">
        <p:bldAsOne/>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p:nvPr>
            <p:extLst>
              <p:ext uri="{D42A27DB-BD31-4B8C-83A1-F6EECF244321}">
                <p14:modId xmlns:p14="http://schemas.microsoft.com/office/powerpoint/2010/main" xmlns="" val="1353679943"/>
              </p:ext>
            </p:extLst>
          </p:nvPr>
        </p:nvGraphicFramePr>
        <p:xfrm>
          <a:off x="179512" y="2276872"/>
          <a:ext cx="4848200" cy="340015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Chart 10"/>
          <p:cNvGraphicFramePr/>
          <p:nvPr>
            <p:extLst>
              <p:ext uri="{D42A27DB-BD31-4B8C-83A1-F6EECF244321}">
                <p14:modId xmlns:p14="http://schemas.microsoft.com/office/powerpoint/2010/main" xmlns="" val="2996739074"/>
              </p:ext>
            </p:extLst>
          </p:nvPr>
        </p:nvGraphicFramePr>
        <p:xfrm>
          <a:off x="4355976" y="2420888"/>
          <a:ext cx="4344144" cy="32947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81275578"/>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p:nvPr>
            <p:extLst>
              <p:ext uri="{D42A27DB-BD31-4B8C-83A1-F6EECF244321}">
                <p14:modId xmlns:p14="http://schemas.microsoft.com/office/powerpoint/2010/main" xmlns="" val="2654661380"/>
              </p:ext>
            </p:extLst>
          </p:nvPr>
        </p:nvGraphicFramePr>
        <p:xfrm>
          <a:off x="467544" y="569954"/>
          <a:ext cx="4488160" cy="311212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Chart 10"/>
          <p:cNvGraphicFramePr/>
          <p:nvPr>
            <p:extLst>
              <p:ext uri="{D42A27DB-BD31-4B8C-83A1-F6EECF244321}">
                <p14:modId xmlns:p14="http://schemas.microsoft.com/office/powerpoint/2010/main" xmlns="" val="2117358062"/>
              </p:ext>
            </p:extLst>
          </p:nvPr>
        </p:nvGraphicFramePr>
        <p:xfrm>
          <a:off x="4427984" y="569954"/>
          <a:ext cx="4427984" cy="341383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 name="Chart 15"/>
          <p:cNvGraphicFramePr/>
          <p:nvPr>
            <p:extLst>
              <p:ext uri="{D42A27DB-BD31-4B8C-83A1-F6EECF244321}">
                <p14:modId xmlns:p14="http://schemas.microsoft.com/office/powerpoint/2010/main" xmlns="" val="1104035011"/>
              </p:ext>
            </p:extLst>
          </p:nvPr>
        </p:nvGraphicFramePr>
        <p:xfrm>
          <a:off x="2256889" y="3789040"/>
          <a:ext cx="4416152" cy="282408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xmlns="" val="3958815782"/>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Graphic spid="11" grpId="0">
        <p:bldAsOne/>
      </p:bldGraphic>
      <p:bldGraphic spid="16" grpId="0">
        <p:bldAsOne/>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95736" y="4293096"/>
            <a:ext cx="7499259" cy="2356494"/>
          </a:xfrm>
        </p:spPr>
        <p:txBody>
          <a:bodyPr>
            <a:normAutofit/>
          </a:bodyPr>
          <a:lstStyle/>
          <a:p>
            <a:r>
              <a:rPr lang="el-GR" sz="2800" dirty="0" smtClean="0"/>
              <a:t>Ευχαριστούμε για την προσοχή σας!!!! </a:t>
            </a:r>
            <a:endParaRPr lang="el-GR" sz="28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216922" y="1340768"/>
            <a:ext cx="4896543" cy="3318170"/>
          </a:xfrm>
          <a:prstGeom prst="rect">
            <a:avLst/>
          </a:prstGeom>
        </p:spPr>
      </p:pic>
    </p:spTree>
    <p:extLst>
      <p:ext uri="{BB962C8B-B14F-4D97-AF65-F5344CB8AC3E}">
        <p14:creationId xmlns:p14="http://schemas.microsoft.com/office/powerpoint/2010/main" xmlns="" val="384571469"/>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par>
                          <p:cTn id="8" fill="hold">
                            <p:stCondLst>
                              <p:cond delay="2000"/>
                            </p:stCondLst>
                            <p:childTnLst>
                              <p:par>
                                <p:cTn id="9" presetID="42"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Υπότιτλος"/>
          <p:cNvSpPr>
            <a:spLocks noGrp="1"/>
          </p:cNvSpPr>
          <p:nvPr>
            <p:ph type="subTitle" idx="1"/>
          </p:nvPr>
        </p:nvSpPr>
        <p:spPr>
          <a:xfrm>
            <a:off x="683568" y="4293096"/>
            <a:ext cx="8208912" cy="2304256"/>
          </a:xfrm>
        </p:spPr>
        <p:txBody>
          <a:bodyPr>
            <a:normAutofit fontScale="92500" lnSpcReduction="20000"/>
          </a:bodyPr>
          <a:lstStyle/>
          <a:p>
            <a:pPr algn="l"/>
            <a:r>
              <a:rPr lang="el-GR" sz="2000" dirty="0" smtClean="0">
                <a:solidFill>
                  <a:schemeClr val="tx1"/>
                </a:solidFill>
              </a:rPr>
              <a:t>Τα άτομα που πάσχουν από νευρογενή  ή ψυχογενή βουλιμία συχνά ασχολούνται με το σχήμα του σώματος και του βάρους τους καθώς ζουν με το φόβο απόκτησης βάρους. Επιπροσθέτως έχουν την αίσθηση ότι δεν μπορούν να ελέγξουν τη διατροφική συμπεριφορά  τους και τρώνε μέχρι το σημείο να νιώσουν δυσφορία ή πόνο .Κατόπιν υποβάλλουν τον εαυτό τους να κάνει εμετό ή οδηγούνται στην κατάχρηση καθαρτικών ή διουρητικών μετά το φαγητό προκειμένου να αποβάλουν την ποσότητα φαγητού που έχουν προηγουμένως καταναλώσει.</a:t>
            </a:r>
            <a:endParaRPr lang="el-GR" sz="2000" dirty="0">
              <a:solidFill>
                <a:schemeClr val="tx1"/>
              </a:solidFill>
            </a:endParaRPr>
          </a:p>
        </p:txBody>
      </p:sp>
      <p:pic>
        <p:nvPicPr>
          <p:cNvPr id="2050" name="Picture 2" descr="Αποτέλεσμα εικόνας για θεραπεια βουλιμιας"/>
          <p:cNvPicPr>
            <a:picLocks noChangeAspect="1" noChangeArrowheads="1"/>
          </p:cNvPicPr>
          <p:nvPr/>
        </p:nvPicPr>
        <p:blipFill>
          <a:blip r:embed="rId2" cstate="print"/>
          <a:srcRect/>
          <a:stretch>
            <a:fillRect/>
          </a:stretch>
        </p:blipFill>
        <p:spPr bwMode="auto">
          <a:xfrm>
            <a:off x="2123728" y="260648"/>
            <a:ext cx="5087888" cy="3815916"/>
          </a:xfrm>
          <a:prstGeom prst="rect">
            <a:avLst/>
          </a:prstGeom>
          <a:noFill/>
        </p:spPr>
      </p:pic>
    </p:spTree>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500" fill="hold"/>
                                        <p:tgtEl>
                                          <p:spTgt spid="2050"/>
                                        </p:tgtEl>
                                        <p:attrNameLst>
                                          <p:attrName>ppt_x</p:attrName>
                                        </p:attrNameLst>
                                      </p:cBhvr>
                                      <p:tavLst>
                                        <p:tav tm="0">
                                          <p:val>
                                            <p:strVal val="#ppt_x"/>
                                          </p:val>
                                        </p:tav>
                                        <p:tav tm="100000">
                                          <p:val>
                                            <p:strVal val="#ppt_x"/>
                                          </p:val>
                                        </p:tav>
                                      </p:tavLst>
                                    </p:anim>
                                    <p:anim calcmode="lin" valueType="num">
                                      <p:cBhvr additive="base">
                                        <p:cTn id="8" dur="500" fill="hold"/>
                                        <p:tgtEl>
                                          <p:spTgt spid="2050"/>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4" presetClass="entr" presetSubtype="10" fill="hold" grpId="0" nodeType="after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randombar(horizontal)">
                                      <p:cBhvr>
                                        <p:cTn id="1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3851920" y="260648"/>
            <a:ext cx="1944216" cy="864096"/>
          </a:xfrm>
        </p:spPr>
        <p:txBody>
          <a:bodyPr>
            <a:normAutofit fontScale="90000"/>
          </a:bodyPr>
          <a:lstStyle/>
          <a:p>
            <a:r>
              <a:rPr lang="el-GR" dirty="0" smtClean="0"/>
              <a:t>ΑΙΤΙΑ</a:t>
            </a:r>
            <a:endParaRPr lang="el-GR" dirty="0"/>
          </a:p>
        </p:txBody>
      </p:sp>
      <p:sp>
        <p:nvSpPr>
          <p:cNvPr id="3" name="2 - Υπότιτλος"/>
          <p:cNvSpPr>
            <a:spLocks noGrp="1"/>
          </p:cNvSpPr>
          <p:nvPr>
            <p:ph type="subTitle" idx="1"/>
          </p:nvPr>
        </p:nvSpPr>
        <p:spPr>
          <a:xfrm>
            <a:off x="467544" y="1700808"/>
            <a:ext cx="8136904" cy="3960440"/>
          </a:xfrm>
        </p:spPr>
        <p:txBody>
          <a:bodyPr>
            <a:normAutofit/>
          </a:bodyPr>
          <a:lstStyle/>
          <a:p>
            <a:pPr marL="514350" indent="-514350" algn="l"/>
            <a:r>
              <a:rPr lang="el-GR" dirty="0" smtClean="0">
                <a:solidFill>
                  <a:schemeClr val="tx1"/>
                </a:solidFill>
              </a:rPr>
              <a:t>        Η ακριβής αιτία της βουλιμίας είναι άγνωστη. Υπάρχουν  πολλοί πιθανοί</a:t>
            </a:r>
            <a:r>
              <a:rPr lang="el-GR" dirty="0">
                <a:solidFill>
                  <a:schemeClr val="tx1"/>
                </a:solidFill>
              </a:rPr>
              <a:t> </a:t>
            </a:r>
            <a:r>
              <a:rPr lang="el-GR" dirty="0" smtClean="0">
                <a:solidFill>
                  <a:schemeClr val="tx1"/>
                </a:solidFill>
              </a:rPr>
              <a:t>παράγοντες που θα μπορούσαν να παίξουν ένα ρόλο στην ανάπτυξη των διατροφικών διαταραχών  όπως:       </a:t>
            </a:r>
          </a:p>
          <a:p>
            <a:pPr marL="285750" indent="-285750" algn="l">
              <a:buFont typeface="Arial" panose="020B0604020202020204" pitchFamily="34" charset="0"/>
              <a:buChar char="•"/>
            </a:pPr>
            <a:r>
              <a:rPr lang="el-GR" dirty="0" smtClean="0">
                <a:solidFill>
                  <a:schemeClr val="tx1"/>
                </a:solidFill>
              </a:rPr>
              <a:t>Φύλο: Τα κορίτσια και οι γυναίκες είναι πιθανότερο να έχουν βουλιμία από ότι οι άντρες και τα αγόρια.</a:t>
            </a:r>
          </a:p>
          <a:p>
            <a:pPr marL="285750" indent="-285750" algn="l">
              <a:buFont typeface="Arial" panose="020B0604020202020204" pitchFamily="34" charset="0"/>
              <a:buChar char="•"/>
            </a:pPr>
            <a:r>
              <a:rPr lang="el-GR" dirty="0" smtClean="0">
                <a:solidFill>
                  <a:schemeClr val="tx1"/>
                </a:solidFill>
              </a:rPr>
              <a:t>Ηλικία: Η βουλιμία συχνά ξεκινά στο τέλος της εφηβείας ή στη πρώιμη ενήλικη ζωή.</a:t>
            </a:r>
          </a:p>
          <a:p>
            <a:pPr marL="285750" indent="-285750" algn="l">
              <a:buFont typeface="Arial" panose="020B0604020202020204" pitchFamily="34" charset="0"/>
              <a:buChar char="•"/>
            </a:pPr>
            <a:r>
              <a:rPr lang="el-GR" dirty="0" smtClean="0">
                <a:solidFill>
                  <a:schemeClr val="tx1"/>
                </a:solidFill>
              </a:rPr>
              <a:t>Βιολογία : Άτομα με συγγενείς πρώτου βαθμού πάσχοντα από μια διατροφική διαταραχή μπορεί να είναι πιο πιθανό να αναπτύξουν και τα ιδία μια διατροφική διαταραχή που υποδηλώνει μια πιθανή γενετική σύνδεση .Είναι επίσης πιθανό ότι ανεπάρκεια της σεροτονίνης στον εγκέφαλο μπορεί να διαδραματίσει ένα ρολό.</a:t>
            </a:r>
          </a:p>
        </p:txBody>
      </p:sp>
    </p:spTree>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2500"/>
                            </p:stCondLst>
                            <p:childTnLst>
                              <p:par>
                                <p:cTn id="21" presetID="42" presetClass="entr" presetSubtype="0"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6" fill="hold">
                            <p:stCondLst>
                              <p:cond delay="3500"/>
                            </p:stCondLst>
                            <p:childTnLst>
                              <p:par>
                                <p:cTn id="27" presetID="42" presetClass="entr" presetSubtype="0" fill="hold" grpId="0" nodeType="after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11960" y="332656"/>
            <a:ext cx="1514128" cy="644650"/>
          </a:xfrm>
        </p:spPr>
        <p:txBody>
          <a:bodyPr/>
          <a:lstStyle/>
          <a:p>
            <a:r>
              <a:rPr lang="el-GR" dirty="0" smtClean="0"/>
              <a:t>ΑΙΤΙΑ </a:t>
            </a:r>
            <a:endParaRPr lang="el-GR" dirty="0"/>
          </a:p>
        </p:txBody>
      </p:sp>
      <p:sp>
        <p:nvSpPr>
          <p:cNvPr id="3" name="Content Placeholder 2"/>
          <p:cNvSpPr>
            <a:spLocks noGrp="1"/>
          </p:cNvSpPr>
          <p:nvPr>
            <p:ph idx="1"/>
          </p:nvPr>
        </p:nvSpPr>
        <p:spPr>
          <a:xfrm>
            <a:off x="827584" y="1988840"/>
            <a:ext cx="7672105" cy="3849630"/>
          </a:xfrm>
        </p:spPr>
        <p:txBody>
          <a:bodyPr>
            <a:normAutofit/>
          </a:bodyPr>
          <a:lstStyle/>
          <a:p>
            <a:pPr marL="514350" lvl="0" indent="-514350">
              <a:buClr>
                <a:srgbClr val="A53010"/>
              </a:buClr>
              <a:buFont typeface="Arial" pitchFamily="34" charset="0"/>
              <a:buChar char="•"/>
            </a:pPr>
            <a:r>
              <a:rPr lang="el-GR" sz="1700" dirty="0">
                <a:solidFill>
                  <a:prstClr val="black"/>
                </a:solidFill>
              </a:rPr>
              <a:t>Ψυχολογικά και συναισθηματικά  προβλήματα: Οι άνθρωποι με ατροφικές διαταραχές μπορεί να έχουν ψυχολογικά και συναισθηματικά προβλήματα που συνεισφέρουν στη διαταραχή όπως χαμηλή αυτοεκτίμηση , τελειομανία , παρορμητική συμπεριφορά , προβλήματα διαχείρισης θύμου , κατάθλιψης , αγχώδεις διαταραχές ή ψυχαναγκαστική-</a:t>
            </a:r>
            <a:r>
              <a:rPr lang="el-GR" sz="1700" dirty="0" err="1">
                <a:solidFill>
                  <a:prstClr val="black"/>
                </a:solidFill>
              </a:rPr>
              <a:t>καταναγκαστίκη</a:t>
            </a:r>
            <a:r>
              <a:rPr lang="el-GR" sz="1700" dirty="0">
                <a:solidFill>
                  <a:prstClr val="black"/>
                </a:solidFill>
              </a:rPr>
              <a:t> διαταραχή.</a:t>
            </a:r>
          </a:p>
          <a:p>
            <a:pPr marL="514350" lvl="0" indent="-514350">
              <a:buClr>
                <a:srgbClr val="A53010"/>
              </a:buClr>
              <a:buFont typeface="Arial" pitchFamily="34" charset="0"/>
              <a:buChar char="•"/>
            </a:pPr>
            <a:r>
              <a:rPr lang="el-GR" sz="1700" dirty="0">
                <a:solidFill>
                  <a:prstClr val="black"/>
                </a:solidFill>
              </a:rPr>
              <a:t>Κοινωνική πίεση: Τα κοινωνικά πρότυπα των καλλίγραμμων σωμάτων σε άνδρες και  γυναίκες και η δοξασία ότι αυτά τα άτομα είναι επιτυχημένα στη ζωή τους μπορεί να  προκαλέσει μια ακατανίκητη επιθυμία μιμητισμού του τρόπου ζωής τους και της διατροφής τους.</a:t>
            </a:r>
          </a:p>
          <a:p>
            <a:pPr marL="514350" lvl="0" indent="-514350">
              <a:buClr>
                <a:srgbClr val="A53010"/>
              </a:buClr>
              <a:buNone/>
            </a:pPr>
            <a:endParaRPr lang="el-GR" sz="1700" dirty="0">
              <a:solidFill>
                <a:prstClr val="black">
                  <a:lumMod val="65000"/>
                  <a:lumOff val="35000"/>
                </a:prstClr>
              </a:solidFill>
            </a:endParaRPr>
          </a:p>
          <a:p>
            <a:endParaRPr lang="el-GR" dirty="0"/>
          </a:p>
        </p:txBody>
      </p:sp>
    </p:spTree>
    <p:extLst>
      <p:ext uri="{BB962C8B-B14F-4D97-AF65-F5344CB8AC3E}">
        <p14:creationId xmlns:p14="http://schemas.microsoft.com/office/powerpoint/2010/main" xmlns="" val="1088381038"/>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53" presetClass="entr" presetSubtype="16" fill="hold" grpId="0" nodeType="after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6" dur="500"/>
                                        <p:tgtEl>
                                          <p:spTgt spid="3">
                                            <p:txEl>
                                              <p:pRg st="0" end="0"/>
                                            </p:txEl>
                                          </p:spTgt>
                                        </p:tgtEl>
                                      </p:cBhvr>
                                    </p:animEffect>
                                  </p:childTnLst>
                                </p:cTn>
                              </p:par>
                            </p:childTnLst>
                          </p:cTn>
                        </p:par>
                        <p:par>
                          <p:cTn id="27" fill="hold">
                            <p:stCondLst>
                              <p:cond delay="2500"/>
                            </p:stCondLst>
                            <p:childTnLst>
                              <p:par>
                                <p:cTn id="28" presetID="53" presetClass="entr" presetSubtype="16" fill="hold" grpId="0" nodeType="after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 calcmode="lin" valueType="num">
                                      <p:cBhvr>
                                        <p:cTn id="30"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31"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3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987824" y="232032"/>
            <a:ext cx="6589200" cy="716658"/>
          </a:xfrm>
        </p:spPr>
        <p:txBody>
          <a:bodyPr/>
          <a:lstStyle/>
          <a:p>
            <a:r>
              <a:rPr lang="el-GR" dirty="0" smtClean="0"/>
              <a:t>ΣΥΜΠΤΩΜΑΤΑ</a:t>
            </a:r>
            <a:endParaRPr lang="el-GR" dirty="0"/>
          </a:p>
        </p:txBody>
      </p:sp>
      <p:sp>
        <p:nvSpPr>
          <p:cNvPr id="3" name="2 - Ορθογώνιο"/>
          <p:cNvSpPr/>
          <p:nvPr/>
        </p:nvSpPr>
        <p:spPr>
          <a:xfrm>
            <a:off x="1259632" y="836712"/>
            <a:ext cx="6984776" cy="5909310"/>
          </a:xfrm>
          <a:prstGeom prst="rect">
            <a:avLst/>
          </a:prstGeom>
        </p:spPr>
        <p:txBody>
          <a:bodyPr wrap="square">
            <a:spAutoFit/>
          </a:bodyPr>
          <a:lstStyle/>
          <a:p>
            <a:pPr algn="ctr"/>
            <a:r>
              <a:rPr lang="el-GR" dirty="0"/>
              <a:t>Η</a:t>
            </a:r>
            <a:r>
              <a:rPr lang="el-GR" b="1" dirty="0"/>
              <a:t> </a:t>
            </a:r>
            <a:r>
              <a:rPr lang="el-GR" dirty="0"/>
              <a:t>νευρική βουλιμία αρχικά εκδηλώνεται με επεισόδια υπερβολικής πρόσληψης τροφής. Στη συνέχεια το άτομο προκαλεί εμετούς ή διάρροια με καθαρτικά και μετά μπαίνει σε περιόδους νηστείας και εξαντλητικής δίαιτας</a:t>
            </a:r>
            <a:r>
              <a:rPr lang="el-GR" dirty="0" smtClean="0"/>
              <a:t>.</a:t>
            </a:r>
            <a:endParaRPr lang="en-US" dirty="0" smtClean="0"/>
          </a:p>
          <a:p>
            <a:pPr algn="ctr"/>
            <a:endParaRPr lang="el-GR" dirty="0"/>
          </a:p>
          <a:p>
            <a:pPr algn="ctr"/>
            <a:r>
              <a:rPr lang="el-GR" dirty="0"/>
              <a:t>Συμπτώματα της νευρικής βουλιμίας θα πρέπει να σας ανησυχήσουν είναι:</a:t>
            </a:r>
          </a:p>
          <a:p>
            <a:pPr algn="ctr"/>
            <a:endParaRPr lang="en-US" b="1" dirty="0" smtClean="0"/>
          </a:p>
          <a:p>
            <a:pPr algn="ctr"/>
            <a:r>
              <a:rPr lang="el-GR" b="1" dirty="0" smtClean="0"/>
              <a:t>Οργανικά</a:t>
            </a:r>
            <a:r>
              <a:rPr lang="el-GR" dirty="0"/>
              <a:t>:</a:t>
            </a:r>
          </a:p>
          <a:p>
            <a:pPr algn="ctr"/>
            <a:r>
              <a:rPr lang="el-GR" dirty="0"/>
              <a:t>Αφυδάτωση και κακή κατάσταση του δέρματος</a:t>
            </a:r>
          </a:p>
          <a:p>
            <a:pPr algn="ctr"/>
            <a:r>
              <a:rPr lang="el-GR" dirty="0"/>
              <a:t>Εξάντληση του οργανισμού (αδύναμο ανοσοποιητικό σύστημα, καρδιακές αρρυθμίες)</a:t>
            </a:r>
          </a:p>
          <a:p>
            <a:pPr algn="ctr"/>
            <a:r>
              <a:rPr lang="el-GR" dirty="0"/>
              <a:t>Κακή οδοντική κατάσταση και κατάσταση στόματος</a:t>
            </a:r>
          </a:p>
          <a:p>
            <a:pPr algn="ctr"/>
            <a:r>
              <a:rPr lang="el-GR" dirty="0"/>
              <a:t>Πρησμένοι σιελογόνοι αδένες</a:t>
            </a:r>
          </a:p>
          <a:p>
            <a:pPr algn="ctr"/>
            <a:endParaRPr lang="en-US" b="1" dirty="0" smtClean="0"/>
          </a:p>
          <a:p>
            <a:pPr algn="ctr"/>
            <a:r>
              <a:rPr lang="el-GR" b="1" dirty="0" smtClean="0"/>
              <a:t>Ψυχολογικά</a:t>
            </a:r>
            <a:r>
              <a:rPr lang="el-GR" dirty="0" smtClean="0"/>
              <a:t> </a:t>
            </a:r>
            <a:r>
              <a:rPr lang="el-GR" dirty="0"/>
              <a:t>:</a:t>
            </a:r>
          </a:p>
          <a:p>
            <a:pPr algn="ctr"/>
            <a:r>
              <a:rPr lang="el-GR" dirty="0"/>
              <a:t>Φόβος ότι το άτομο θα πάρετε βάρος</a:t>
            </a:r>
          </a:p>
          <a:p>
            <a:pPr algn="ctr"/>
            <a:r>
              <a:rPr lang="el-GR" dirty="0"/>
              <a:t>Διακοπή ή απορρύθμιση της έμμηνου ρύσεως</a:t>
            </a:r>
          </a:p>
          <a:p>
            <a:pPr algn="ctr"/>
            <a:r>
              <a:rPr lang="el-GR" dirty="0"/>
              <a:t>Έντονη σωματική άσκηση</a:t>
            </a:r>
          </a:p>
          <a:p>
            <a:pPr algn="ctr"/>
            <a:r>
              <a:rPr lang="el-GR" dirty="0"/>
              <a:t>Τελειομανία</a:t>
            </a:r>
          </a:p>
          <a:p>
            <a:pPr algn="ctr"/>
            <a:r>
              <a:rPr lang="el-GR" dirty="0"/>
              <a:t>Κοινωνική </a:t>
            </a:r>
            <a:r>
              <a:rPr lang="el-GR" dirty="0" smtClean="0"/>
              <a:t>απομόνωση-κατάθλιψη</a:t>
            </a:r>
            <a:endParaRPr lang="el-GR" dirty="0"/>
          </a:p>
        </p:txBody>
      </p:sp>
    </p:spTree>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53" presetClass="entr" presetSubtype="16" fill="hold" grpId="0" nodeType="afterEffect">
                                  <p:stCondLst>
                                    <p:cond delay="0"/>
                                  </p:stCondLst>
                                  <p:childTnLst>
                                    <p:set>
                                      <p:cBhvr>
                                        <p:cTn id="9" dur="1" fill="hold">
                                          <p:stCondLst>
                                            <p:cond delay="0"/>
                                          </p:stCondLst>
                                        </p:cTn>
                                        <p:tgtEl>
                                          <p:spTgt spid="3"/>
                                        </p:tgtEl>
                                        <p:attrNameLst>
                                          <p:attrName>style.visibility</p:attrName>
                                        </p:attrNameLst>
                                      </p:cBhvr>
                                      <p:to>
                                        <p:strVal val="visible"/>
                                      </p:to>
                                    </p:set>
                                    <p:anim calcmode="lin" valueType="num">
                                      <p:cBhvr>
                                        <p:cTn id="10" dur="500" fill="hold"/>
                                        <p:tgtEl>
                                          <p:spTgt spid="3"/>
                                        </p:tgtEl>
                                        <p:attrNameLst>
                                          <p:attrName>ppt_w</p:attrName>
                                        </p:attrNameLst>
                                      </p:cBhvr>
                                      <p:tavLst>
                                        <p:tav tm="0">
                                          <p:val>
                                            <p:fltVal val="0"/>
                                          </p:val>
                                        </p:tav>
                                        <p:tav tm="100000">
                                          <p:val>
                                            <p:strVal val="#ppt_w"/>
                                          </p:val>
                                        </p:tav>
                                      </p:tavLst>
                                    </p:anim>
                                    <p:anim calcmode="lin" valueType="num">
                                      <p:cBhvr>
                                        <p:cTn id="11" dur="500" fill="hold"/>
                                        <p:tgtEl>
                                          <p:spTgt spid="3"/>
                                        </p:tgtEl>
                                        <p:attrNameLst>
                                          <p:attrName>ppt_h</p:attrName>
                                        </p:attrNameLst>
                                      </p:cBhvr>
                                      <p:tavLst>
                                        <p:tav tm="0">
                                          <p:val>
                                            <p:fltVal val="0"/>
                                          </p:val>
                                        </p:tav>
                                        <p:tav tm="100000">
                                          <p:val>
                                            <p:strVal val="#ppt_h"/>
                                          </p:val>
                                        </p:tav>
                                      </p:tavLst>
                                    </p:anim>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827584" y="28807"/>
            <a:ext cx="7772400" cy="1224136"/>
          </a:xfrm>
        </p:spPr>
        <p:txBody>
          <a:bodyPr/>
          <a:lstStyle/>
          <a:p>
            <a:r>
              <a:rPr lang="el-GR" dirty="0" smtClean="0"/>
              <a:t>ΕΠΙΠΤΩΣΕΙΣ ΣΤΗΝ ΥΓΕΙΑ</a:t>
            </a:r>
            <a:endParaRPr lang="el-GR" dirty="0"/>
          </a:p>
        </p:txBody>
      </p:sp>
      <p:sp>
        <p:nvSpPr>
          <p:cNvPr id="3" name="2 - Υπότιτλος"/>
          <p:cNvSpPr>
            <a:spLocks noGrp="1"/>
          </p:cNvSpPr>
          <p:nvPr>
            <p:ph type="subTitle" idx="1"/>
          </p:nvPr>
        </p:nvSpPr>
        <p:spPr>
          <a:xfrm>
            <a:off x="806522" y="1484784"/>
            <a:ext cx="7772400" cy="4192281"/>
          </a:xfrm>
        </p:spPr>
        <p:txBody>
          <a:bodyPr>
            <a:normAutofit/>
          </a:bodyPr>
          <a:lstStyle/>
          <a:p>
            <a:pPr algn="l"/>
            <a:r>
              <a:rPr lang="el-GR" dirty="0" smtClean="0">
                <a:solidFill>
                  <a:schemeClr val="tx1"/>
                </a:solidFill>
              </a:rPr>
              <a:t>Η νευρογενής βουλιμία μπορεί να επιφέρει σοβαρές οργανικές επιπλοκές ακόμα και το θάνατο. Συνήθη οργανικά προβλήματα είναι καρδιακές βλάβες , χαμηλή πίεση αίματος, ατονία μυών , οστεοπόρωση , αναιμία ,στειρότητα, διαταραχή της περιόδου στις γυναίκες , ξηρό και ωχρό δέρμα, βλάβη στα νεφρά, στο συκώτι και στο ανοσοποιητικό σύστημα. Επίσης , καθυστερημένος ρυθμός ανάπτυξης στους εφήβους, λιποθυμικές τάσεις , αυξημένη τριχοφυΐα , διαταραχή της ηλεκτρολυτικής ισορροπίας , καταστροφή των δοντιών, υπογλυκαιμία ,  διαταραχή του ύπνου , χαμηλή θερμοκρασία σώματος, δυσκοιλιότητα </a:t>
            </a:r>
            <a:endParaRPr lang="el-GR" dirty="0">
              <a:solidFill>
                <a:schemeClr val="tx1"/>
              </a:solidFill>
            </a:endParaRPr>
          </a:p>
        </p:txBody>
      </p:sp>
      <p:pic>
        <p:nvPicPr>
          <p:cNvPr id="1026" name="Picture 2" descr="Αποτέλεσμα εικόνας για ψυχογενης βουλιμια"/>
          <p:cNvPicPr>
            <a:picLocks noChangeAspect="1" noChangeArrowheads="1"/>
          </p:cNvPicPr>
          <p:nvPr/>
        </p:nvPicPr>
        <p:blipFill>
          <a:blip r:embed="rId2" cstate="print"/>
          <a:srcRect/>
          <a:stretch>
            <a:fillRect/>
          </a:stretch>
        </p:blipFill>
        <p:spPr bwMode="auto">
          <a:xfrm>
            <a:off x="5663106" y="4135420"/>
            <a:ext cx="2915816" cy="2619607"/>
          </a:xfrm>
          <a:prstGeom prst="rect">
            <a:avLst/>
          </a:prstGeom>
          <a:noFill/>
        </p:spPr>
      </p:pic>
    </p:spTree>
  </p:cSld>
  <p:clrMapOvr>
    <a:masterClrMapping/>
  </p:clrMapOvr>
  <mc:AlternateContent xmlns:mc="http://schemas.openxmlformats.org/markup-compatibility/2006">
    <mc:Choice xmlns:p14="http://schemas.microsoft.com/office/powerpoint/2010/main" xmlns=""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par>
                          <p:cTn id="8" fill="hold">
                            <p:stCondLst>
                              <p:cond delay="2000"/>
                            </p:stCondLst>
                            <p:childTnLst>
                              <p:par>
                                <p:cTn id="9" presetID="22" presetClass="entr" presetSubtype="4"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down)">
                                      <p:cBhvr>
                                        <p:cTn id="11" dur="500"/>
                                        <p:tgtEl>
                                          <p:spTgt spid="3">
                                            <p:txEl>
                                              <p:pRg st="0" end="0"/>
                                            </p:txEl>
                                          </p:spTgt>
                                        </p:tgtEl>
                                      </p:cBhvr>
                                    </p:animEffect>
                                  </p:childTnLst>
                                </p:cTn>
                              </p:par>
                            </p:childTnLst>
                          </p:cTn>
                        </p:par>
                        <p:par>
                          <p:cTn id="12" fill="hold">
                            <p:stCondLst>
                              <p:cond delay="2500"/>
                            </p:stCondLst>
                            <p:childTnLst>
                              <p:par>
                                <p:cTn id="13" presetID="21" presetClass="entr" presetSubtype="1" fill="hold" nodeType="afterEffect">
                                  <p:stCondLst>
                                    <p:cond delay="0"/>
                                  </p:stCondLst>
                                  <p:childTnLst>
                                    <p:set>
                                      <p:cBhvr>
                                        <p:cTn id="14" dur="1" fill="hold">
                                          <p:stCondLst>
                                            <p:cond delay="0"/>
                                          </p:stCondLst>
                                        </p:cTn>
                                        <p:tgtEl>
                                          <p:spTgt spid="1026"/>
                                        </p:tgtEl>
                                        <p:attrNameLst>
                                          <p:attrName>style.visibility</p:attrName>
                                        </p:attrNameLst>
                                      </p:cBhvr>
                                      <p:to>
                                        <p:strVal val="visible"/>
                                      </p:to>
                                    </p:set>
                                    <p:animEffect transition="in" filter="wheel(1)">
                                      <p:cBhvr>
                                        <p:cTn id="15"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8032" y="260648"/>
            <a:ext cx="7772400" cy="1152128"/>
          </a:xfrm>
        </p:spPr>
        <p:txBody>
          <a:bodyPr/>
          <a:lstStyle/>
          <a:p>
            <a:r>
              <a:rPr lang="el-GR" dirty="0" smtClean="0"/>
              <a:t>ΘΕΡΑΠΕΙΑ ΒΟΥΛΙΜΙΑΣ </a:t>
            </a:r>
            <a:endParaRPr lang="el-GR" dirty="0"/>
          </a:p>
        </p:txBody>
      </p:sp>
      <p:sp>
        <p:nvSpPr>
          <p:cNvPr id="3" name="2 - Υπότιτλος"/>
          <p:cNvSpPr>
            <a:spLocks noGrp="1"/>
          </p:cNvSpPr>
          <p:nvPr>
            <p:ph type="subTitle" idx="1"/>
          </p:nvPr>
        </p:nvSpPr>
        <p:spPr>
          <a:xfrm>
            <a:off x="4716016" y="1916832"/>
            <a:ext cx="3992350" cy="5682575"/>
          </a:xfrm>
        </p:spPr>
        <p:txBody>
          <a:bodyPr>
            <a:noAutofit/>
          </a:bodyPr>
          <a:lstStyle/>
          <a:p>
            <a:r>
              <a:rPr lang="el-GR" dirty="0"/>
              <a:t>Η θεραπευτική αγωγή μπορεί να περιλαμβάνει: </a:t>
            </a:r>
            <a:endParaRPr lang="en-US" dirty="0" smtClean="0"/>
          </a:p>
          <a:p>
            <a:pPr>
              <a:buFont typeface="Arial" panose="020B0604020202020204" pitchFamily="34" charset="0"/>
              <a:buChar char="•"/>
            </a:pPr>
            <a:r>
              <a:rPr lang="el-GR" dirty="0" smtClean="0"/>
              <a:t>Ψυχολογικές </a:t>
            </a:r>
            <a:r>
              <a:rPr lang="el-GR" dirty="0"/>
              <a:t>θεραπείες που μπορούν να βοηθήσουν το άτομο να αλλάξει τις σκέψεις, τα συναισθήματα και τις συμπεριφορές που σχετίζονται με το διαταραγμένο τρόπο διατροφής.</a:t>
            </a:r>
          </a:p>
          <a:p>
            <a:pPr>
              <a:buFont typeface="Arial" panose="020B0604020202020204" pitchFamily="34" charset="0"/>
              <a:buChar char="•"/>
            </a:pPr>
            <a:r>
              <a:rPr lang="el-GR" dirty="0"/>
              <a:t>Διατροφική επιμόρφωση ώστε το άτομο να </a:t>
            </a:r>
            <a:r>
              <a:rPr lang="el-GR" dirty="0" err="1"/>
              <a:t>επανεκπαιδευθεί</a:t>
            </a:r>
            <a:r>
              <a:rPr lang="el-GR" dirty="0"/>
              <a:t> στο να αποκτήσει υγιείς διατροφικές συνήθειες.</a:t>
            </a:r>
          </a:p>
          <a:p>
            <a:endParaRPr lang="el-GR" sz="1800" dirty="0"/>
          </a:p>
        </p:txBody>
      </p:sp>
      <p:pic>
        <p:nvPicPr>
          <p:cNvPr id="21506" name="Picture 2" descr="Αποτέλεσμα εικόνας για θεραπεια βουλιμιας"/>
          <p:cNvPicPr>
            <a:picLocks noChangeAspect="1" noChangeArrowheads="1"/>
          </p:cNvPicPr>
          <p:nvPr/>
        </p:nvPicPr>
        <p:blipFill>
          <a:blip r:embed="rId2" cstate="print"/>
          <a:srcRect/>
          <a:stretch>
            <a:fillRect/>
          </a:stretch>
        </p:blipFill>
        <p:spPr bwMode="auto">
          <a:xfrm>
            <a:off x="467544" y="1916832"/>
            <a:ext cx="3655293" cy="4447381"/>
          </a:xfrm>
          <a:prstGeom prst="rect">
            <a:avLst/>
          </a:prstGeom>
          <a:noFill/>
        </p:spPr>
      </p:pic>
    </p:spTree>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45"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anim calcmode="lin" valueType="num">
                                      <p:cBhvr>
                                        <p:cTn id="14"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5"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par>
                          <p:cTn id="16" fill="hold">
                            <p:stCondLst>
                              <p:cond delay="2500"/>
                            </p:stCondLst>
                            <p:childTnLst>
                              <p:par>
                                <p:cTn id="17" presetID="45" presetClass="entr" presetSubtype="0"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2000"/>
                                        <p:tgtEl>
                                          <p:spTgt spid="3">
                                            <p:txEl>
                                              <p:pRg st="1" end="1"/>
                                            </p:txEl>
                                          </p:spTgt>
                                        </p:tgtEl>
                                      </p:cBhvr>
                                    </p:animEffect>
                                    <p:anim calcmode="lin" valueType="num">
                                      <p:cBhvr>
                                        <p:cTn id="20"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21"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par>
                          <p:cTn id="22" fill="hold">
                            <p:stCondLst>
                              <p:cond delay="4500"/>
                            </p:stCondLst>
                            <p:childTnLst>
                              <p:par>
                                <p:cTn id="23" presetID="45" presetClass="entr" presetSubtype="0" fill="hold" grpId="0" nodeType="after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2000"/>
                                        <p:tgtEl>
                                          <p:spTgt spid="3">
                                            <p:txEl>
                                              <p:pRg st="2" end="2"/>
                                            </p:txEl>
                                          </p:spTgt>
                                        </p:tgtEl>
                                      </p:cBhvr>
                                    </p:animEffect>
                                    <p:anim calcmode="lin" valueType="num">
                                      <p:cBhvr>
                                        <p:cTn id="26"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27"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par>
                          <p:cTn id="28" fill="hold">
                            <p:stCondLst>
                              <p:cond delay="6500"/>
                            </p:stCondLst>
                            <p:childTnLst>
                              <p:par>
                                <p:cTn id="29" presetID="22" presetClass="entr" presetSubtype="4" fill="hold" nodeType="afterEffect">
                                  <p:stCondLst>
                                    <p:cond delay="0"/>
                                  </p:stCondLst>
                                  <p:childTnLst>
                                    <p:set>
                                      <p:cBhvr>
                                        <p:cTn id="30" dur="1" fill="hold">
                                          <p:stCondLst>
                                            <p:cond delay="0"/>
                                          </p:stCondLst>
                                        </p:cTn>
                                        <p:tgtEl>
                                          <p:spTgt spid="21506"/>
                                        </p:tgtEl>
                                        <p:attrNameLst>
                                          <p:attrName>style.visibility</p:attrName>
                                        </p:attrNameLst>
                                      </p:cBhvr>
                                      <p:to>
                                        <p:strVal val="visible"/>
                                      </p:to>
                                    </p:set>
                                    <p:animEffect transition="in" filter="wipe(down)">
                                      <p:cBhvr>
                                        <p:cTn id="31" dur="500"/>
                                        <p:tgtEl>
                                          <p:spTgt spid="215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116632"/>
            <a:ext cx="7058744" cy="1280890"/>
          </a:xfrm>
        </p:spPr>
        <p:txBody>
          <a:bodyPr>
            <a:normAutofit fontScale="90000"/>
          </a:bodyPr>
          <a:lstStyle/>
          <a:p>
            <a:r>
              <a:rPr lang="el-GR" sz="5400" dirty="0">
                <a:solidFill>
                  <a:prstClr val="black">
                    <a:lumMod val="85000"/>
                    <a:lumOff val="15000"/>
                  </a:prstClr>
                </a:solidFill>
              </a:rPr>
              <a:t>ΘΕΡΑΠΕΙΑ ΒΟΥΛΙΜΙΑΣ </a:t>
            </a:r>
            <a:endParaRPr lang="el-GR" dirty="0"/>
          </a:p>
        </p:txBody>
      </p:sp>
      <p:sp>
        <p:nvSpPr>
          <p:cNvPr id="3" name="Rectangle 2"/>
          <p:cNvSpPr/>
          <p:nvPr/>
        </p:nvSpPr>
        <p:spPr>
          <a:xfrm>
            <a:off x="683568" y="1196752"/>
            <a:ext cx="6840760" cy="4078039"/>
          </a:xfrm>
          <a:prstGeom prst="rect">
            <a:avLst/>
          </a:prstGeom>
        </p:spPr>
        <p:txBody>
          <a:bodyPr wrap="square">
            <a:spAutoFit/>
          </a:bodyPr>
          <a:lstStyle/>
          <a:p>
            <a:pPr lvl="0" defTabSz="457200">
              <a:spcBef>
                <a:spcPts val="1000"/>
              </a:spcBef>
              <a:buClr>
                <a:srgbClr val="A53010"/>
              </a:buClr>
            </a:pPr>
            <a:r>
              <a:rPr lang="el-GR" dirty="0" smtClean="0">
                <a:solidFill>
                  <a:prstClr val="black">
                    <a:lumMod val="65000"/>
                    <a:lumOff val="35000"/>
                  </a:prstClr>
                </a:solidFill>
              </a:rPr>
              <a:t>Ακόμα:</a:t>
            </a:r>
          </a:p>
          <a:p>
            <a:pPr marL="285750" lvl="0" indent="-285750" defTabSz="457200">
              <a:spcBef>
                <a:spcPts val="1000"/>
              </a:spcBef>
              <a:buClr>
                <a:srgbClr val="A53010"/>
              </a:buClr>
              <a:buFont typeface="Arial" panose="020B0604020202020204" pitchFamily="34" charset="0"/>
              <a:buChar char="•"/>
            </a:pPr>
            <a:r>
              <a:rPr lang="el-GR" dirty="0" smtClean="0">
                <a:solidFill>
                  <a:prstClr val="black">
                    <a:lumMod val="65000"/>
                    <a:lumOff val="35000"/>
                  </a:prstClr>
                </a:solidFill>
              </a:rPr>
              <a:t>Μπορεί </a:t>
            </a:r>
            <a:r>
              <a:rPr lang="el-GR" dirty="0">
                <a:solidFill>
                  <a:prstClr val="black">
                    <a:lumMod val="65000"/>
                    <a:lumOff val="35000"/>
                  </a:prstClr>
                </a:solidFill>
              </a:rPr>
              <a:t>να χρειασθεί νοσηλεία για τα άτομα που πάσχουν από σοβαρό υποσιτισμό λόγω της έλλειψης τροφής.</a:t>
            </a:r>
          </a:p>
          <a:p>
            <a:pPr marL="285750" lvl="0" indent="-285750" defTabSz="457200">
              <a:spcBef>
                <a:spcPts val="1000"/>
              </a:spcBef>
              <a:buClr>
                <a:srgbClr val="A53010"/>
              </a:buClr>
              <a:buFont typeface="Arial" panose="020B0604020202020204" pitchFamily="34" charset="0"/>
              <a:buChar char="•"/>
            </a:pPr>
            <a:r>
              <a:rPr lang="el-GR" dirty="0">
                <a:solidFill>
                  <a:prstClr val="black">
                    <a:lumMod val="65000"/>
                    <a:lumOff val="35000"/>
                  </a:prstClr>
                </a:solidFill>
              </a:rPr>
              <a:t>Μπορεί να γίνει χρήση αντικαταθλιπτικών φαρμάκων για τη μείωση των αισθημάτων της κατάθλιψης και του άγχους.</a:t>
            </a:r>
          </a:p>
          <a:p>
            <a:pPr marL="285750" lvl="0" indent="-285750" defTabSz="457200">
              <a:spcBef>
                <a:spcPts val="1000"/>
              </a:spcBef>
              <a:buClr>
                <a:srgbClr val="A53010"/>
              </a:buClr>
              <a:buFont typeface="Arial" panose="020B0604020202020204" pitchFamily="34" charset="0"/>
              <a:buChar char="•"/>
            </a:pPr>
            <a:r>
              <a:rPr lang="el-GR" dirty="0">
                <a:solidFill>
                  <a:prstClr val="black">
                    <a:lumMod val="65000"/>
                    <a:lumOff val="35000"/>
                  </a:prstClr>
                </a:solidFill>
              </a:rPr>
              <a:t>Η οικογένεια και οι φίλοι των ατόμων που πάσχουν από κάποια διατροφική διαταραχή συχνά μπορεί να αισθάνονται σύγχυση και ψυχική ένταση. Η υποστήριξη καθώς και η επιμόρφωση και η καλύτερη κατανόηση των διατροφικών διαταραχών από τους οικείους του ασθενή, αποτελούν ένα σημαντικό μέρος της θεραπευτικής </a:t>
            </a:r>
            <a:r>
              <a:rPr lang="el-GR" dirty="0" smtClean="0">
                <a:solidFill>
                  <a:prstClr val="black">
                    <a:lumMod val="65000"/>
                    <a:lumOff val="35000"/>
                  </a:prstClr>
                </a:solidFill>
              </a:rPr>
              <a:t>αγωγής</a:t>
            </a:r>
            <a:endParaRPr lang="el-GR" dirty="0">
              <a:solidFill>
                <a:prstClr val="black">
                  <a:lumMod val="65000"/>
                  <a:lumOff val="35000"/>
                </a:prstClr>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rot="522135">
            <a:off x="6509215" y="4818341"/>
            <a:ext cx="2335138" cy="1988840"/>
          </a:xfrm>
          <a:prstGeom prst="rect">
            <a:avLst/>
          </a:prstGeom>
        </p:spPr>
      </p:pic>
    </p:spTree>
    <p:extLst>
      <p:ext uri="{BB962C8B-B14F-4D97-AF65-F5344CB8AC3E}">
        <p14:creationId xmlns:p14="http://schemas.microsoft.com/office/powerpoint/2010/main" xmlns="" val="501379115"/>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6" presetClass="entr" presetSubtype="16"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circle(in)">
                                      <p:cBhvr>
                                        <p:cTn id="13" dur="2000"/>
                                        <p:tgtEl>
                                          <p:spTgt spid="3"/>
                                        </p:tgtEl>
                                      </p:cBhvr>
                                    </p:animEffect>
                                  </p:childTnLst>
                                </p:cTn>
                              </p:par>
                            </p:childTnLst>
                          </p:cTn>
                        </p:par>
                        <p:par>
                          <p:cTn id="14" fill="hold">
                            <p:stCondLst>
                              <p:cond delay="2500"/>
                            </p:stCondLst>
                            <p:childTnLst>
                              <p:par>
                                <p:cTn id="15" presetID="14" presetClass="entr" presetSubtype="10"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randombar(horizontal)">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71800" y="260648"/>
            <a:ext cx="6589200" cy="1280890"/>
          </a:xfrm>
        </p:spPr>
        <p:txBody>
          <a:bodyPr/>
          <a:lstStyle/>
          <a:p>
            <a:r>
              <a:rPr lang="el-GR" dirty="0" smtClean="0"/>
              <a:t>ΒΙΒΛΙΟΓΡΑΦΙΑ </a:t>
            </a:r>
            <a:endParaRPr lang="el-GR" dirty="0"/>
          </a:p>
        </p:txBody>
      </p:sp>
      <p:sp>
        <p:nvSpPr>
          <p:cNvPr id="3" name="Rectangle 2"/>
          <p:cNvSpPr/>
          <p:nvPr/>
        </p:nvSpPr>
        <p:spPr>
          <a:xfrm>
            <a:off x="1619672" y="4221088"/>
            <a:ext cx="4572000" cy="1179810"/>
          </a:xfrm>
          <a:prstGeom prst="rect">
            <a:avLst/>
          </a:prstGeom>
        </p:spPr>
        <p:txBody>
          <a:bodyPr>
            <a:spAutoFit/>
          </a:bodyPr>
          <a:lstStyle/>
          <a:p>
            <a:pPr lvl="0" defTabSz="457200">
              <a:spcBef>
                <a:spcPts val="1000"/>
              </a:spcBef>
              <a:buClr>
                <a:srgbClr val="A53010"/>
              </a:buClr>
            </a:pPr>
            <a:r>
              <a:rPr lang="el-GR" dirty="0" smtClean="0">
                <a:solidFill>
                  <a:prstClr val="black">
                    <a:lumMod val="65000"/>
                    <a:lumOff val="35000"/>
                  </a:prstClr>
                </a:solidFill>
              </a:rPr>
              <a:t> Ιστοσελίδες :</a:t>
            </a:r>
            <a:endParaRPr lang="en-US" dirty="0" smtClean="0">
              <a:solidFill>
                <a:prstClr val="black">
                  <a:lumMod val="65000"/>
                  <a:lumOff val="35000"/>
                </a:prstClr>
              </a:solidFill>
            </a:endParaRPr>
          </a:p>
          <a:p>
            <a:pPr marL="285750" lvl="0" indent="-285750" defTabSz="457200">
              <a:spcBef>
                <a:spcPts val="1000"/>
              </a:spcBef>
              <a:buClr>
                <a:srgbClr val="A53010"/>
              </a:buClr>
              <a:buFont typeface="Arial" panose="020B0604020202020204" pitchFamily="34" charset="0"/>
              <a:buChar char="•"/>
            </a:pPr>
            <a:r>
              <a:rPr lang="el-GR" dirty="0" smtClean="0">
                <a:solidFill>
                  <a:prstClr val="black">
                    <a:lumMod val="65000"/>
                    <a:lumOff val="35000"/>
                  </a:prstClr>
                </a:solidFill>
              </a:rPr>
              <a:t> </a:t>
            </a:r>
            <a:r>
              <a:rPr lang="en-US" dirty="0">
                <a:solidFill>
                  <a:prstClr val="black">
                    <a:lumMod val="65000"/>
                    <a:lumOff val="35000"/>
                  </a:prstClr>
                </a:solidFill>
                <a:hlinkClick r:id="rId2"/>
              </a:rPr>
              <a:t>www.wikipidia.com</a:t>
            </a:r>
            <a:endParaRPr lang="en-US" dirty="0">
              <a:solidFill>
                <a:prstClr val="black">
                  <a:lumMod val="65000"/>
                  <a:lumOff val="35000"/>
                </a:prstClr>
              </a:solidFill>
            </a:endParaRPr>
          </a:p>
          <a:p>
            <a:pPr marL="285750" lvl="0" indent="-285750" defTabSz="457200">
              <a:spcBef>
                <a:spcPts val="1000"/>
              </a:spcBef>
              <a:buClr>
                <a:srgbClr val="A53010"/>
              </a:buClr>
              <a:buFont typeface="Arial" panose="020B0604020202020204" pitchFamily="34" charset="0"/>
              <a:buChar char="•"/>
            </a:pPr>
            <a:r>
              <a:rPr lang="en-US" dirty="0">
                <a:solidFill>
                  <a:prstClr val="black">
                    <a:lumMod val="65000"/>
                    <a:lumOff val="35000"/>
                  </a:prstClr>
                </a:solidFill>
                <a:hlinkClick r:id="rId3"/>
              </a:rPr>
              <a:t>www.iatripedia.gr</a:t>
            </a:r>
            <a:r>
              <a:rPr lang="en-US" dirty="0">
                <a:solidFill>
                  <a:prstClr val="black">
                    <a:lumMod val="65000"/>
                    <a:lumOff val="35000"/>
                  </a:prstClr>
                </a:solidFill>
              </a:rPr>
              <a:t> </a:t>
            </a:r>
            <a:endParaRPr lang="el-GR" dirty="0">
              <a:solidFill>
                <a:prstClr val="black">
                  <a:lumMod val="65000"/>
                  <a:lumOff val="35000"/>
                </a:prstClr>
              </a:solidFill>
            </a:endParaRPr>
          </a:p>
        </p:txBody>
      </p:sp>
    </p:spTree>
    <p:extLst>
      <p:ext uri="{BB962C8B-B14F-4D97-AF65-F5344CB8AC3E}">
        <p14:creationId xmlns:p14="http://schemas.microsoft.com/office/powerpoint/2010/main" xmlns="" val="2148941919"/>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299</TotalTime>
  <Words>608</Words>
  <Application>Microsoft Office PowerPoint</Application>
  <PresentationFormat>Προβολή στην οθόνη (4:3)</PresentationFormat>
  <Paragraphs>60</Paragraphs>
  <Slides>15</Slides>
  <Notes>2</Notes>
  <HiddenSlides>0</HiddenSlides>
  <MMClips>0</MMClips>
  <ScaleCrop>false</ScaleCrop>
  <HeadingPairs>
    <vt:vector size="4" baseType="variant">
      <vt:variant>
        <vt:lpstr>Θέμα</vt:lpstr>
      </vt:variant>
      <vt:variant>
        <vt:i4>1</vt:i4>
      </vt:variant>
      <vt:variant>
        <vt:lpstr>Τίτλοι διαφανειών</vt:lpstr>
      </vt:variant>
      <vt:variant>
        <vt:i4>15</vt:i4>
      </vt:variant>
    </vt:vector>
  </HeadingPairs>
  <TitlesOfParts>
    <vt:vector size="16" baseType="lpstr">
      <vt:lpstr>Wisp</vt:lpstr>
      <vt:lpstr>ΨΥΧΟΓΕΝΗΣ  ΒΟΥΛΙΜΙΑ</vt:lpstr>
      <vt:lpstr>Διαφάνεια 2</vt:lpstr>
      <vt:lpstr>ΑΙΤΙΑ</vt:lpstr>
      <vt:lpstr>ΑΙΤΙΑ </vt:lpstr>
      <vt:lpstr>ΣΥΜΠΤΩΜΑΤΑ</vt:lpstr>
      <vt:lpstr>ΕΠΙΠΤΩΣΕΙΣ ΣΤΗΝ ΥΓΕΙΑ</vt:lpstr>
      <vt:lpstr>ΘΕΡΑΠΕΙΑ ΒΟΥΛΙΜΙΑΣ </vt:lpstr>
      <vt:lpstr>ΘΕΡΑΠΕΙΑ ΒΟΥΛΙΜΙΑΣ </vt:lpstr>
      <vt:lpstr>ΒΙΒΛΙΟΓΡΑΦΙΑ </vt:lpstr>
      <vt:lpstr>Αποτελέσματα  Ερωτηματολογίου </vt:lpstr>
      <vt:lpstr>Διαφάνεια 11</vt:lpstr>
      <vt:lpstr>Διαφάνεια 12</vt:lpstr>
      <vt:lpstr>Διαφάνεια 13</vt:lpstr>
      <vt:lpstr>Διαφάνεια 14</vt:lpstr>
      <vt:lpstr>Ευχαριστούμε για την προσοχή σας!!!!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ARIS</dc:creator>
  <cp:lastModifiedBy>Dedousis Family</cp:lastModifiedBy>
  <cp:revision>53</cp:revision>
  <dcterms:created xsi:type="dcterms:W3CDTF">2018-01-14T14:08:46Z</dcterms:created>
  <dcterms:modified xsi:type="dcterms:W3CDTF">2020-03-28T10:18:41Z</dcterms:modified>
</cp:coreProperties>
</file>