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9" r:id="rId5"/>
    <p:sldId id="260" r:id="rId6"/>
    <p:sldId id="262" r:id="rId7"/>
    <p:sldId id="264" r:id="rId8"/>
    <p:sldId id="261"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0979" autoAdjust="0"/>
    <p:restoredTop sz="94660"/>
  </p:normalViewPr>
  <p:slideViewPr>
    <p:cSldViewPr snapToGrid="0">
      <p:cViewPr varScale="1">
        <p:scale>
          <a:sx n="73" d="100"/>
          <a:sy n="73" d="100"/>
        </p:scale>
        <p:origin x="-786"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59E3101D-A01A-4791-B4E7-703F0BECBAD7}"/>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 xmlns:a16="http://schemas.microsoft.com/office/drawing/2014/main" id="{96514BD0-EADD-4B39-AD26-2AC16FFB5C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 xmlns:a16="http://schemas.microsoft.com/office/drawing/2014/main" id="{AE1DE1E0-6EEA-4C37-BF38-4C8424F697AC}"/>
              </a:ext>
            </a:extLst>
          </p:cNvPr>
          <p:cNvSpPr>
            <a:spLocks noGrp="1"/>
          </p:cNvSpPr>
          <p:nvPr>
            <p:ph type="dt" sz="half" idx="10"/>
          </p:nvPr>
        </p:nvSpPr>
        <p:spPr/>
        <p:txBody>
          <a:bodyPr/>
          <a:lstStyle/>
          <a:p>
            <a:fld id="{9A3A6949-069F-4B08-99B3-D881204A4F1C}" type="datetimeFigureOut">
              <a:rPr lang="el-GR" smtClean="0"/>
              <a:pPr/>
              <a:t>24/3/2020</a:t>
            </a:fld>
            <a:endParaRPr lang="el-GR"/>
          </a:p>
        </p:txBody>
      </p:sp>
      <p:sp>
        <p:nvSpPr>
          <p:cNvPr id="5" name="Θέση υποσέλιδου 4">
            <a:extLst>
              <a:ext uri="{FF2B5EF4-FFF2-40B4-BE49-F238E27FC236}">
                <a16:creationId xmlns="" xmlns:a16="http://schemas.microsoft.com/office/drawing/2014/main" id="{E84903FD-9A0E-4D27-BCC5-90098D458A0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D346892F-B8CF-4414-86AC-CFF8A7B9CD0F}"/>
              </a:ext>
            </a:extLst>
          </p:cNvPr>
          <p:cNvSpPr>
            <a:spLocks noGrp="1"/>
          </p:cNvSpPr>
          <p:nvPr>
            <p:ph type="sldNum" sz="quarter" idx="12"/>
          </p:nvPr>
        </p:nvSpPr>
        <p:spPr/>
        <p:txBody>
          <a:bodyPr/>
          <a:lstStyle/>
          <a:p>
            <a:fld id="{2BF89BE3-7B76-4740-A38C-C53D282B543E}" type="slidenum">
              <a:rPr lang="el-GR" smtClean="0"/>
              <a:pPr/>
              <a:t>‹#›</a:t>
            </a:fld>
            <a:endParaRPr lang="el-GR"/>
          </a:p>
        </p:txBody>
      </p:sp>
    </p:spTree>
    <p:extLst>
      <p:ext uri="{BB962C8B-B14F-4D97-AF65-F5344CB8AC3E}">
        <p14:creationId xmlns="" xmlns:p14="http://schemas.microsoft.com/office/powerpoint/2010/main" val="4209861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35F83874-6679-41B9-A697-B0540E639B8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 xmlns:a16="http://schemas.microsoft.com/office/drawing/2014/main" id="{1C63AC27-8EA1-417C-8CC0-960F7C4EFADD}"/>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CD26E74F-94FE-4D9C-AD13-6AB1377DF066}"/>
              </a:ext>
            </a:extLst>
          </p:cNvPr>
          <p:cNvSpPr>
            <a:spLocks noGrp="1"/>
          </p:cNvSpPr>
          <p:nvPr>
            <p:ph type="dt" sz="half" idx="10"/>
          </p:nvPr>
        </p:nvSpPr>
        <p:spPr/>
        <p:txBody>
          <a:bodyPr/>
          <a:lstStyle/>
          <a:p>
            <a:fld id="{9A3A6949-069F-4B08-99B3-D881204A4F1C}" type="datetimeFigureOut">
              <a:rPr lang="el-GR" smtClean="0"/>
              <a:pPr/>
              <a:t>24/3/2020</a:t>
            </a:fld>
            <a:endParaRPr lang="el-GR"/>
          </a:p>
        </p:txBody>
      </p:sp>
      <p:sp>
        <p:nvSpPr>
          <p:cNvPr id="5" name="Θέση υποσέλιδου 4">
            <a:extLst>
              <a:ext uri="{FF2B5EF4-FFF2-40B4-BE49-F238E27FC236}">
                <a16:creationId xmlns="" xmlns:a16="http://schemas.microsoft.com/office/drawing/2014/main" id="{BB4B9A0C-E7F9-428D-9199-AC26327498A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F9F3A6BC-5E58-4E64-90E7-343BD4F4FCC0}"/>
              </a:ext>
            </a:extLst>
          </p:cNvPr>
          <p:cNvSpPr>
            <a:spLocks noGrp="1"/>
          </p:cNvSpPr>
          <p:nvPr>
            <p:ph type="sldNum" sz="quarter" idx="12"/>
          </p:nvPr>
        </p:nvSpPr>
        <p:spPr/>
        <p:txBody>
          <a:bodyPr/>
          <a:lstStyle/>
          <a:p>
            <a:fld id="{2BF89BE3-7B76-4740-A38C-C53D282B543E}" type="slidenum">
              <a:rPr lang="el-GR" smtClean="0"/>
              <a:pPr/>
              <a:t>‹#›</a:t>
            </a:fld>
            <a:endParaRPr lang="el-GR"/>
          </a:p>
        </p:txBody>
      </p:sp>
    </p:spTree>
    <p:extLst>
      <p:ext uri="{BB962C8B-B14F-4D97-AF65-F5344CB8AC3E}">
        <p14:creationId xmlns="" xmlns:p14="http://schemas.microsoft.com/office/powerpoint/2010/main" val="2906085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 xmlns:a16="http://schemas.microsoft.com/office/drawing/2014/main" id="{89B13AF3-D939-4876-BD70-BC20D3A913F2}"/>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 xmlns:a16="http://schemas.microsoft.com/office/drawing/2014/main" id="{ED1CB42D-EF8A-4EC4-A09B-DBAA9A4273CC}"/>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34B8EE54-1524-4A24-B2AC-14C0E963E99F}"/>
              </a:ext>
            </a:extLst>
          </p:cNvPr>
          <p:cNvSpPr>
            <a:spLocks noGrp="1"/>
          </p:cNvSpPr>
          <p:nvPr>
            <p:ph type="dt" sz="half" idx="10"/>
          </p:nvPr>
        </p:nvSpPr>
        <p:spPr/>
        <p:txBody>
          <a:bodyPr/>
          <a:lstStyle/>
          <a:p>
            <a:fld id="{9A3A6949-069F-4B08-99B3-D881204A4F1C}" type="datetimeFigureOut">
              <a:rPr lang="el-GR" smtClean="0"/>
              <a:pPr/>
              <a:t>24/3/2020</a:t>
            </a:fld>
            <a:endParaRPr lang="el-GR"/>
          </a:p>
        </p:txBody>
      </p:sp>
      <p:sp>
        <p:nvSpPr>
          <p:cNvPr id="5" name="Θέση υποσέλιδου 4">
            <a:extLst>
              <a:ext uri="{FF2B5EF4-FFF2-40B4-BE49-F238E27FC236}">
                <a16:creationId xmlns="" xmlns:a16="http://schemas.microsoft.com/office/drawing/2014/main" id="{80C61F54-1F98-412D-8F43-FC539763954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BB4E92D0-EAA5-4108-AE09-11401390D999}"/>
              </a:ext>
            </a:extLst>
          </p:cNvPr>
          <p:cNvSpPr>
            <a:spLocks noGrp="1"/>
          </p:cNvSpPr>
          <p:nvPr>
            <p:ph type="sldNum" sz="quarter" idx="12"/>
          </p:nvPr>
        </p:nvSpPr>
        <p:spPr/>
        <p:txBody>
          <a:bodyPr/>
          <a:lstStyle/>
          <a:p>
            <a:fld id="{2BF89BE3-7B76-4740-A38C-C53D282B543E}" type="slidenum">
              <a:rPr lang="el-GR" smtClean="0"/>
              <a:pPr/>
              <a:t>‹#›</a:t>
            </a:fld>
            <a:endParaRPr lang="el-GR"/>
          </a:p>
        </p:txBody>
      </p:sp>
    </p:spTree>
    <p:extLst>
      <p:ext uri="{BB962C8B-B14F-4D97-AF65-F5344CB8AC3E}">
        <p14:creationId xmlns="" xmlns:p14="http://schemas.microsoft.com/office/powerpoint/2010/main" val="3003373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9D2CBE8-2D23-4F45-8965-68C6EE8C92B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F9692BDF-6B66-43EE-B810-4E4C1D343135}"/>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BC223A15-24D7-4E96-A286-AFC2879547AB}"/>
              </a:ext>
            </a:extLst>
          </p:cNvPr>
          <p:cNvSpPr>
            <a:spLocks noGrp="1"/>
          </p:cNvSpPr>
          <p:nvPr>
            <p:ph type="dt" sz="half" idx="10"/>
          </p:nvPr>
        </p:nvSpPr>
        <p:spPr/>
        <p:txBody>
          <a:bodyPr/>
          <a:lstStyle/>
          <a:p>
            <a:fld id="{9A3A6949-069F-4B08-99B3-D881204A4F1C}" type="datetimeFigureOut">
              <a:rPr lang="el-GR" smtClean="0"/>
              <a:pPr/>
              <a:t>24/3/2020</a:t>
            </a:fld>
            <a:endParaRPr lang="el-GR"/>
          </a:p>
        </p:txBody>
      </p:sp>
      <p:sp>
        <p:nvSpPr>
          <p:cNvPr id="5" name="Θέση υποσέλιδου 4">
            <a:extLst>
              <a:ext uri="{FF2B5EF4-FFF2-40B4-BE49-F238E27FC236}">
                <a16:creationId xmlns="" xmlns:a16="http://schemas.microsoft.com/office/drawing/2014/main" id="{7D183D88-08CC-4A52-B061-5BDC78EC4D9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75AF92C3-EF54-46B3-AF4B-98C335C4CE28}"/>
              </a:ext>
            </a:extLst>
          </p:cNvPr>
          <p:cNvSpPr>
            <a:spLocks noGrp="1"/>
          </p:cNvSpPr>
          <p:nvPr>
            <p:ph type="sldNum" sz="quarter" idx="12"/>
          </p:nvPr>
        </p:nvSpPr>
        <p:spPr/>
        <p:txBody>
          <a:bodyPr/>
          <a:lstStyle/>
          <a:p>
            <a:fld id="{2BF89BE3-7B76-4740-A38C-C53D282B543E}" type="slidenum">
              <a:rPr lang="el-GR" smtClean="0"/>
              <a:pPr/>
              <a:t>‹#›</a:t>
            </a:fld>
            <a:endParaRPr lang="el-GR"/>
          </a:p>
        </p:txBody>
      </p:sp>
    </p:spTree>
    <p:extLst>
      <p:ext uri="{BB962C8B-B14F-4D97-AF65-F5344CB8AC3E}">
        <p14:creationId xmlns="" xmlns:p14="http://schemas.microsoft.com/office/powerpoint/2010/main" val="3806658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C3ED27A7-B762-47C7-8CB9-932895293127}"/>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BEBD8270-79E2-4F58-9047-85B1D2950D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 xmlns:a16="http://schemas.microsoft.com/office/drawing/2014/main" id="{81A7AEC2-EC09-442B-B50A-9C16429B7D6A}"/>
              </a:ext>
            </a:extLst>
          </p:cNvPr>
          <p:cNvSpPr>
            <a:spLocks noGrp="1"/>
          </p:cNvSpPr>
          <p:nvPr>
            <p:ph type="dt" sz="half" idx="10"/>
          </p:nvPr>
        </p:nvSpPr>
        <p:spPr/>
        <p:txBody>
          <a:bodyPr/>
          <a:lstStyle/>
          <a:p>
            <a:fld id="{9A3A6949-069F-4B08-99B3-D881204A4F1C}" type="datetimeFigureOut">
              <a:rPr lang="el-GR" smtClean="0"/>
              <a:pPr/>
              <a:t>24/3/2020</a:t>
            </a:fld>
            <a:endParaRPr lang="el-GR"/>
          </a:p>
        </p:txBody>
      </p:sp>
      <p:sp>
        <p:nvSpPr>
          <p:cNvPr id="5" name="Θέση υποσέλιδου 4">
            <a:extLst>
              <a:ext uri="{FF2B5EF4-FFF2-40B4-BE49-F238E27FC236}">
                <a16:creationId xmlns="" xmlns:a16="http://schemas.microsoft.com/office/drawing/2014/main" id="{C5E5B57B-C3D2-4903-8675-DE631AAED84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AF64EAE6-0BEF-4AFE-9BCD-3A1DFE7CFD36}"/>
              </a:ext>
            </a:extLst>
          </p:cNvPr>
          <p:cNvSpPr>
            <a:spLocks noGrp="1"/>
          </p:cNvSpPr>
          <p:nvPr>
            <p:ph type="sldNum" sz="quarter" idx="12"/>
          </p:nvPr>
        </p:nvSpPr>
        <p:spPr/>
        <p:txBody>
          <a:bodyPr/>
          <a:lstStyle/>
          <a:p>
            <a:fld id="{2BF89BE3-7B76-4740-A38C-C53D282B543E}" type="slidenum">
              <a:rPr lang="el-GR" smtClean="0"/>
              <a:pPr/>
              <a:t>‹#›</a:t>
            </a:fld>
            <a:endParaRPr lang="el-GR"/>
          </a:p>
        </p:txBody>
      </p:sp>
    </p:spTree>
    <p:extLst>
      <p:ext uri="{BB962C8B-B14F-4D97-AF65-F5344CB8AC3E}">
        <p14:creationId xmlns="" xmlns:p14="http://schemas.microsoft.com/office/powerpoint/2010/main" val="1357967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F0CD6B4D-A0EA-4313-89F4-081C0DD4269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B66AC646-84BF-4C97-803B-6B67D74B8AAF}"/>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 xmlns:a16="http://schemas.microsoft.com/office/drawing/2014/main" id="{814B0ACE-6937-4552-B624-A48033AA61CD}"/>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 xmlns:a16="http://schemas.microsoft.com/office/drawing/2014/main" id="{9E946801-3CE6-46DC-8B28-F61A072B870C}"/>
              </a:ext>
            </a:extLst>
          </p:cNvPr>
          <p:cNvSpPr>
            <a:spLocks noGrp="1"/>
          </p:cNvSpPr>
          <p:nvPr>
            <p:ph type="dt" sz="half" idx="10"/>
          </p:nvPr>
        </p:nvSpPr>
        <p:spPr/>
        <p:txBody>
          <a:bodyPr/>
          <a:lstStyle/>
          <a:p>
            <a:fld id="{9A3A6949-069F-4B08-99B3-D881204A4F1C}" type="datetimeFigureOut">
              <a:rPr lang="el-GR" smtClean="0"/>
              <a:pPr/>
              <a:t>24/3/2020</a:t>
            </a:fld>
            <a:endParaRPr lang="el-GR"/>
          </a:p>
        </p:txBody>
      </p:sp>
      <p:sp>
        <p:nvSpPr>
          <p:cNvPr id="6" name="Θέση υποσέλιδου 5">
            <a:extLst>
              <a:ext uri="{FF2B5EF4-FFF2-40B4-BE49-F238E27FC236}">
                <a16:creationId xmlns="" xmlns:a16="http://schemas.microsoft.com/office/drawing/2014/main" id="{5FEC5A37-505C-43CC-9197-448AD868647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07770894-6A65-4C82-A438-6575D7248337}"/>
              </a:ext>
            </a:extLst>
          </p:cNvPr>
          <p:cNvSpPr>
            <a:spLocks noGrp="1"/>
          </p:cNvSpPr>
          <p:nvPr>
            <p:ph type="sldNum" sz="quarter" idx="12"/>
          </p:nvPr>
        </p:nvSpPr>
        <p:spPr/>
        <p:txBody>
          <a:bodyPr/>
          <a:lstStyle/>
          <a:p>
            <a:fld id="{2BF89BE3-7B76-4740-A38C-C53D282B543E}" type="slidenum">
              <a:rPr lang="el-GR" smtClean="0"/>
              <a:pPr/>
              <a:t>‹#›</a:t>
            </a:fld>
            <a:endParaRPr lang="el-GR"/>
          </a:p>
        </p:txBody>
      </p:sp>
    </p:spTree>
    <p:extLst>
      <p:ext uri="{BB962C8B-B14F-4D97-AF65-F5344CB8AC3E}">
        <p14:creationId xmlns="" xmlns:p14="http://schemas.microsoft.com/office/powerpoint/2010/main" val="3001869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36AB4669-4E12-493C-A620-D1C317D7D54B}"/>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52B9259A-AA83-47D2-B3D2-C82ADD2831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 xmlns:a16="http://schemas.microsoft.com/office/drawing/2014/main" id="{C37ED68D-4A18-4FDE-822E-7E87A75A6F16}"/>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 xmlns:a16="http://schemas.microsoft.com/office/drawing/2014/main" id="{AAF72F8E-7FFD-43F7-93D2-532315FA08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 xmlns:a16="http://schemas.microsoft.com/office/drawing/2014/main" id="{D76CDA28-F23F-4899-8A72-D0D91E358DE3}"/>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 xmlns:a16="http://schemas.microsoft.com/office/drawing/2014/main" id="{67B59E00-E648-4F35-94E7-DFA18A7D0253}"/>
              </a:ext>
            </a:extLst>
          </p:cNvPr>
          <p:cNvSpPr>
            <a:spLocks noGrp="1"/>
          </p:cNvSpPr>
          <p:nvPr>
            <p:ph type="dt" sz="half" idx="10"/>
          </p:nvPr>
        </p:nvSpPr>
        <p:spPr/>
        <p:txBody>
          <a:bodyPr/>
          <a:lstStyle/>
          <a:p>
            <a:fld id="{9A3A6949-069F-4B08-99B3-D881204A4F1C}" type="datetimeFigureOut">
              <a:rPr lang="el-GR" smtClean="0"/>
              <a:pPr/>
              <a:t>24/3/2020</a:t>
            </a:fld>
            <a:endParaRPr lang="el-GR"/>
          </a:p>
        </p:txBody>
      </p:sp>
      <p:sp>
        <p:nvSpPr>
          <p:cNvPr id="8" name="Θέση υποσέλιδου 7">
            <a:extLst>
              <a:ext uri="{FF2B5EF4-FFF2-40B4-BE49-F238E27FC236}">
                <a16:creationId xmlns="" xmlns:a16="http://schemas.microsoft.com/office/drawing/2014/main" id="{3133438B-E50F-4DAE-AF62-CA6C69D1BD31}"/>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 xmlns:a16="http://schemas.microsoft.com/office/drawing/2014/main" id="{FAE0BC37-60D8-4517-86F9-5716208626FE}"/>
              </a:ext>
            </a:extLst>
          </p:cNvPr>
          <p:cNvSpPr>
            <a:spLocks noGrp="1"/>
          </p:cNvSpPr>
          <p:nvPr>
            <p:ph type="sldNum" sz="quarter" idx="12"/>
          </p:nvPr>
        </p:nvSpPr>
        <p:spPr/>
        <p:txBody>
          <a:bodyPr/>
          <a:lstStyle/>
          <a:p>
            <a:fld id="{2BF89BE3-7B76-4740-A38C-C53D282B543E}" type="slidenum">
              <a:rPr lang="el-GR" smtClean="0"/>
              <a:pPr/>
              <a:t>‹#›</a:t>
            </a:fld>
            <a:endParaRPr lang="el-GR"/>
          </a:p>
        </p:txBody>
      </p:sp>
    </p:spTree>
    <p:extLst>
      <p:ext uri="{BB962C8B-B14F-4D97-AF65-F5344CB8AC3E}">
        <p14:creationId xmlns="" xmlns:p14="http://schemas.microsoft.com/office/powerpoint/2010/main" val="2586354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2DAE968F-CDF6-4688-AD9E-FA65FC68BC5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 xmlns:a16="http://schemas.microsoft.com/office/drawing/2014/main" id="{01085F4B-1B2A-4E93-9400-F47CF969BC33}"/>
              </a:ext>
            </a:extLst>
          </p:cNvPr>
          <p:cNvSpPr>
            <a:spLocks noGrp="1"/>
          </p:cNvSpPr>
          <p:nvPr>
            <p:ph type="dt" sz="half" idx="10"/>
          </p:nvPr>
        </p:nvSpPr>
        <p:spPr/>
        <p:txBody>
          <a:bodyPr/>
          <a:lstStyle/>
          <a:p>
            <a:fld id="{9A3A6949-069F-4B08-99B3-D881204A4F1C}" type="datetimeFigureOut">
              <a:rPr lang="el-GR" smtClean="0"/>
              <a:pPr/>
              <a:t>24/3/2020</a:t>
            </a:fld>
            <a:endParaRPr lang="el-GR"/>
          </a:p>
        </p:txBody>
      </p:sp>
      <p:sp>
        <p:nvSpPr>
          <p:cNvPr id="4" name="Θέση υποσέλιδου 3">
            <a:extLst>
              <a:ext uri="{FF2B5EF4-FFF2-40B4-BE49-F238E27FC236}">
                <a16:creationId xmlns="" xmlns:a16="http://schemas.microsoft.com/office/drawing/2014/main" id="{51031E2C-3CA5-42C7-8057-83E9C1DFD5A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 xmlns:a16="http://schemas.microsoft.com/office/drawing/2014/main" id="{0FE8E407-1AAA-4A81-92BE-44F228FC8B5A}"/>
              </a:ext>
            </a:extLst>
          </p:cNvPr>
          <p:cNvSpPr>
            <a:spLocks noGrp="1"/>
          </p:cNvSpPr>
          <p:nvPr>
            <p:ph type="sldNum" sz="quarter" idx="12"/>
          </p:nvPr>
        </p:nvSpPr>
        <p:spPr/>
        <p:txBody>
          <a:bodyPr/>
          <a:lstStyle/>
          <a:p>
            <a:fld id="{2BF89BE3-7B76-4740-A38C-C53D282B543E}" type="slidenum">
              <a:rPr lang="el-GR" smtClean="0"/>
              <a:pPr/>
              <a:t>‹#›</a:t>
            </a:fld>
            <a:endParaRPr lang="el-GR"/>
          </a:p>
        </p:txBody>
      </p:sp>
    </p:spTree>
    <p:extLst>
      <p:ext uri="{BB962C8B-B14F-4D97-AF65-F5344CB8AC3E}">
        <p14:creationId xmlns="" xmlns:p14="http://schemas.microsoft.com/office/powerpoint/2010/main" val="2121238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 xmlns:a16="http://schemas.microsoft.com/office/drawing/2014/main" id="{08A5BB82-DF81-4694-AB3E-8E2FCDFF633A}"/>
              </a:ext>
            </a:extLst>
          </p:cNvPr>
          <p:cNvSpPr>
            <a:spLocks noGrp="1"/>
          </p:cNvSpPr>
          <p:nvPr>
            <p:ph type="dt" sz="half" idx="10"/>
          </p:nvPr>
        </p:nvSpPr>
        <p:spPr/>
        <p:txBody>
          <a:bodyPr/>
          <a:lstStyle/>
          <a:p>
            <a:fld id="{9A3A6949-069F-4B08-99B3-D881204A4F1C}" type="datetimeFigureOut">
              <a:rPr lang="el-GR" smtClean="0"/>
              <a:pPr/>
              <a:t>24/3/2020</a:t>
            </a:fld>
            <a:endParaRPr lang="el-GR"/>
          </a:p>
        </p:txBody>
      </p:sp>
      <p:sp>
        <p:nvSpPr>
          <p:cNvPr id="3" name="Θέση υποσέλιδου 2">
            <a:extLst>
              <a:ext uri="{FF2B5EF4-FFF2-40B4-BE49-F238E27FC236}">
                <a16:creationId xmlns="" xmlns:a16="http://schemas.microsoft.com/office/drawing/2014/main" id="{F35C2D18-CAC2-4585-AF29-9592A57F3857}"/>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 xmlns:a16="http://schemas.microsoft.com/office/drawing/2014/main" id="{61CC6B46-ADA4-4237-A85F-304D59D9DD23}"/>
              </a:ext>
            </a:extLst>
          </p:cNvPr>
          <p:cNvSpPr>
            <a:spLocks noGrp="1"/>
          </p:cNvSpPr>
          <p:nvPr>
            <p:ph type="sldNum" sz="quarter" idx="12"/>
          </p:nvPr>
        </p:nvSpPr>
        <p:spPr/>
        <p:txBody>
          <a:bodyPr/>
          <a:lstStyle/>
          <a:p>
            <a:fld id="{2BF89BE3-7B76-4740-A38C-C53D282B543E}" type="slidenum">
              <a:rPr lang="el-GR" smtClean="0"/>
              <a:pPr/>
              <a:t>‹#›</a:t>
            </a:fld>
            <a:endParaRPr lang="el-GR"/>
          </a:p>
        </p:txBody>
      </p:sp>
    </p:spTree>
    <p:extLst>
      <p:ext uri="{BB962C8B-B14F-4D97-AF65-F5344CB8AC3E}">
        <p14:creationId xmlns="" xmlns:p14="http://schemas.microsoft.com/office/powerpoint/2010/main" val="740256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3D93C5C1-C4BA-4A20-B84F-C8A30486439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ECD43EA2-7871-49E7-B77E-68C8E9F8BC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 xmlns:a16="http://schemas.microsoft.com/office/drawing/2014/main" id="{A41D42D2-7F43-4D93-9D0F-E0FECC8BC8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 xmlns:a16="http://schemas.microsoft.com/office/drawing/2014/main" id="{94B5D38D-E6C5-4F72-A8A3-6740CF57A1D5}"/>
              </a:ext>
            </a:extLst>
          </p:cNvPr>
          <p:cNvSpPr>
            <a:spLocks noGrp="1"/>
          </p:cNvSpPr>
          <p:nvPr>
            <p:ph type="dt" sz="half" idx="10"/>
          </p:nvPr>
        </p:nvSpPr>
        <p:spPr/>
        <p:txBody>
          <a:bodyPr/>
          <a:lstStyle/>
          <a:p>
            <a:fld id="{9A3A6949-069F-4B08-99B3-D881204A4F1C}" type="datetimeFigureOut">
              <a:rPr lang="el-GR" smtClean="0"/>
              <a:pPr/>
              <a:t>24/3/2020</a:t>
            </a:fld>
            <a:endParaRPr lang="el-GR"/>
          </a:p>
        </p:txBody>
      </p:sp>
      <p:sp>
        <p:nvSpPr>
          <p:cNvPr id="6" name="Θέση υποσέλιδου 5">
            <a:extLst>
              <a:ext uri="{FF2B5EF4-FFF2-40B4-BE49-F238E27FC236}">
                <a16:creationId xmlns="" xmlns:a16="http://schemas.microsoft.com/office/drawing/2014/main" id="{A71BD642-0E56-441C-85F8-DDEA3055E3F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713B70CE-32BB-49CD-8CF7-5E8394110190}"/>
              </a:ext>
            </a:extLst>
          </p:cNvPr>
          <p:cNvSpPr>
            <a:spLocks noGrp="1"/>
          </p:cNvSpPr>
          <p:nvPr>
            <p:ph type="sldNum" sz="quarter" idx="12"/>
          </p:nvPr>
        </p:nvSpPr>
        <p:spPr/>
        <p:txBody>
          <a:bodyPr/>
          <a:lstStyle/>
          <a:p>
            <a:fld id="{2BF89BE3-7B76-4740-A38C-C53D282B543E}" type="slidenum">
              <a:rPr lang="el-GR" smtClean="0"/>
              <a:pPr/>
              <a:t>‹#›</a:t>
            </a:fld>
            <a:endParaRPr lang="el-GR"/>
          </a:p>
        </p:txBody>
      </p:sp>
    </p:spTree>
    <p:extLst>
      <p:ext uri="{BB962C8B-B14F-4D97-AF65-F5344CB8AC3E}">
        <p14:creationId xmlns="" xmlns:p14="http://schemas.microsoft.com/office/powerpoint/2010/main" val="746626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6802283-0BD7-490F-BF9E-9997E54139E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 xmlns:a16="http://schemas.microsoft.com/office/drawing/2014/main" id="{6201B4E3-3F3C-4ABF-A7CB-1373765B12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 xmlns:a16="http://schemas.microsoft.com/office/drawing/2014/main" id="{3204081B-B262-4B10-B1CC-B0663819A3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 xmlns:a16="http://schemas.microsoft.com/office/drawing/2014/main" id="{9C7B3C0D-5A5A-4372-863D-5AC998CBF56D}"/>
              </a:ext>
            </a:extLst>
          </p:cNvPr>
          <p:cNvSpPr>
            <a:spLocks noGrp="1"/>
          </p:cNvSpPr>
          <p:nvPr>
            <p:ph type="dt" sz="half" idx="10"/>
          </p:nvPr>
        </p:nvSpPr>
        <p:spPr/>
        <p:txBody>
          <a:bodyPr/>
          <a:lstStyle/>
          <a:p>
            <a:fld id="{9A3A6949-069F-4B08-99B3-D881204A4F1C}" type="datetimeFigureOut">
              <a:rPr lang="el-GR" smtClean="0"/>
              <a:pPr/>
              <a:t>24/3/2020</a:t>
            </a:fld>
            <a:endParaRPr lang="el-GR"/>
          </a:p>
        </p:txBody>
      </p:sp>
      <p:sp>
        <p:nvSpPr>
          <p:cNvPr id="6" name="Θέση υποσέλιδου 5">
            <a:extLst>
              <a:ext uri="{FF2B5EF4-FFF2-40B4-BE49-F238E27FC236}">
                <a16:creationId xmlns="" xmlns:a16="http://schemas.microsoft.com/office/drawing/2014/main" id="{F7F4377E-866B-4650-A720-887D3AEC181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370807D1-6DF9-4481-9DDD-1AF28D2E40DC}"/>
              </a:ext>
            </a:extLst>
          </p:cNvPr>
          <p:cNvSpPr>
            <a:spLocks noGrp="1"/>
          </p:cNvSpPr>
          <p:nvPr>
            <p:ph type="sldNum" sz="quarter" idx="12"/>
          </p:nvPr>
        </p:nvSpPr>
        <p:spPr/>
        <p:txBody>
          <a:bodyPr/>
          <a:lstStyle/>
          <a:p>
            <a:fld id="{2BF89BE3-7B76-4740-A38C-C53D282B543E}" type="slidenum">
              <a:rPr lang="el-GR" smtClean="0"/>
              <a:pPr/>
              <a:t>‹#›</a:t>
            </a:fld>
            <a:endParaRPr lang="el-GR"/>
          </a:p>
        </p:txBody>
      </p:sp>
    </p:spTree>
    <p:extLst>
      <p:ext uri="{BB962C8B-B14F-4D97-AF65-F5344CB8AC3E}">
        <p14:creationId xmlns="" xmlns:p14="http://schemas.microsoft.com/office/powerpoint/2010/main" val="1176696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 xmlns:a16="http://schemas.microsoft.com/office/drawing/2014/main" id="{780AE2D2-D7EC-406D-ACA1-EEF138DC52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20769787-43C2-4D8A-BF72-E1B30DB6C5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8C56AB20-82DD-4496-9231-5367F69F82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3A6949-069F-4B08-99B3-D881204A4F1C}" type="datetimeFigureOut">
              <a:rPr lang="el-GR" smtClean="0"/>
              <a:pPr/>
              <a:t>24/3/2020</a:t>
            </a:fld>
            <a:endParaRPr lang="el-GR"/>
          </a:p>
        </p:txBody>
      </p:sp>
      <p:sp>
        <p:nvSpPr>
          <p:cNvPr id="5" name="Θέση υποσέλιδου 4">
            <a:extLst>
              <a:ext uri="{FF2B5EF4-FFF2-40B4-BE49-F238E27FC236}">
                <a16:creationId xmlns="" xmlns:a16="http://schemas.microsoft.com/office/drawing/2014/main" id="{26EF844E-9486-4CA3-B169-FC70703211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 xmlns:a16="http://schemas.microsoft.com/office/drawing/2014/main" id="{5139A4F9-79FB-43C7-BA36-8FDC90A7A3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F89BE3-7B76-4740-A38C-C53D282B543E}" type="slidenum">
              <a:rPr lang="el-GR" smtClean="0"/>
              <a:pPr/>
              <a:t>‹#›</a:t>
            </a:fld>
            <a:endParaRPr lang="el-GR"/>
          </a:p>
        </p:txBody>
      </p:sp>
    </p:spTree>
    <p:extLst>
      <p:ext uri="{BB962C8B-B14F-4D97-AF65-F5344CB8AC3E}">
        <p14:creationId xmlns="" xmlns:p14="http://schemas.microsoft.com/office/powerpoint/2010/main" val="664143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s://www.google.gr/url?sa=i&amp;rct=j&amp;q=&amp;esrc=s&amp;source=images&amp;cd=&amp;cad=rja&amp;uact=8&amp;ved=0ahUKEwjnyPfawMHYAhUHfFAKHcUJBzQQjRwIBw&amp;url=http://sgk92dimotiko.wixsite.com/goneis92dimotikou/schnews2017-2018&amp;psig=AOvVaw1ecJDYdeKLx8kX8QJZYDzR&amp;ust=1515265118025228"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003F754E-92DC-4EDB-9A73-4AF2AFC5E7F1}"/>
              </a:ext>
            </a:extLst>
          </p:cNvPr>
          <p:cNvSpPr>
            <a:spLocks noGrp="1"/>
          </p:cNvSpPr>
          <p:nvPr>
            <p:ph type="ctrTitle"/>
          </p:nvPr>
        </p:nvSpPr>
        <p:spPr>
          <a:xfrm>
            <a:off x="1101807" y="393405"/>
            <a:ext cx="9523228" cy="1234051"/>
          </a:xfrm>
          <a:ln>
            <a:solidFill>
              <a:schemeClr val="tx2">
                <a:lumMod val="20000"/>
                <a:lumOff val="80000"/>
              </a:schemeClr>
            </a:solidFill>
          </a:ln>
        </p:spPr>
        <p:txBody>
          <a:bodyPr/>
          <a:lstStyle/>
          <a:p>
            <a:r>
              <a:rPr lang="el-GR" b="1" i="1" u="sng" dirty="0">
                <a:solidFill>
                  <a:srgbClr val="0070C0"/>
                </a:solidFill>
                <a:effectLst>
                  <a:outerShdw blurRad="38100" dist="38100" dir="2700000" algn="tl">
                    <a:srgbClr val="000000">
                      <a:alpha val="43137"/>
                    </a:srgbClr>
                  </a:outerShdw>
                </a:effectLst>
              </a:rPr>
              <a:t>ΠΑΧΥΣΑΡΚΙΑ</a:t>
            </a:r>
          </a:p>
        </p:txBody>
      </p:sp>
      <p:pic>
        <p:nvPicPr>
          <p:cNvPr id="5" name="Εικόνα 4">
            <a:extLst>
              <a:ext uri="{FF2B5EF4-FFF2-40B4-BE49-F238E27FC236}">
                <a16:creationId xmlns="" xmlns:a16="http://schemas.microsoft.com/office/drawing/2014/main" id="{1B8B4CA0-F896-49A4-AB00-F880C2648687}"/>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772013" y="1898249"/>
            <a:ext cx="6182816" cy="4543061"/>
          </a:xfrm>
          <a:prstGeom prst="rect">
            <a:avLst/>
          </a:prstGeom>
        </p:spPr>
      </p:pic>
    </p:spTree>
    <p:extLst>
      <p:ext uri="{BB962C8B-B14F-4D97-AF65-F5344CB8AC3E}">
        <p14:creationId xmlns="" xmlns:p14="http://schemas.microsoft.com/office/powerpoint/2010/main" val="3393039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750"/>
                                        <p:tgtEl>
                                          <p:spTgt spid="2"/>
                                        </p:tgtEl>
                                      </p:cBhvr>
                                    </p:animEffect>
                                  </p:childTnLst>
                                </p:cTn>
                              </p:par>
                              <p:par>
                                <p:cTn id="8" presetID="26"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499">
                                          <p:stCondLst>
                                            <p:cond delay="0"/>
                                          </p:stCondLst>
                                        </p:cTn>
                                        <p:tgtEl>
                                          <p:spTgt spid="5"/>
                                        </p:tgtEl>
                                      </p:cBhvr>
                                    </p:animEffect>
                                    <p:anim calcmode="lin" valueType="num">
                                      <p:cBhvr>
                                        <p:cTn id="11" dur="1568"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2" dur="571"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3" dur="571" tmFilter="0, 0; 0.125,0.2665; 0.25,0.4; 0.375,0.465; 0.5,0.5;  0.625,0.535; 0.75,0.6; 0.875,0.7335; 1,1">
                                          <p:stCondLst>
                                            <p:cond delay="571"/>
                                          </p:stCondLst>
                                        </p:cTn>
                                        <p:tgtEl>
                                          <p:spTgt spid="5"/>
                                        </p:tgtEl>
                                        <p:attrNameLst>
                                          <p:attrName>ppt_y</p:attrName>
                                        </p:attrNameLst>
                                      </p:cBhvr>
                                      <p:tavLst>
                                        <p:tav tm="0" fmla="#ppt_y-sin(pi*$)/9">
                                          <p:val>
                                            <p:fltVal val="0"/>
                                          </p:val>
                                        </p:tav>
                                        <p:tav tm="100000">
                                          <p:val>
                                            <p:fltVal val="1"/>
                                          </p:val>
                                        </p:tav>
                                      </p:tavLst>
                                    </p:anim>
                                    <p:anim calcmode="lin" valueType="num">
                                      <p:cBhvr>
                                        <p:cTn id="14" dur="2" tmFilter="0, 0; 0.125,0.2665; 0.25,0.4; 0.375,0.465; 0.5,0.5;  0.625,0.535; 0.75,0.6; 0.875,0.7335; 1,1">
                                          <p:stCondLst>
                                            <p:cond delay="1139"/>
                                          </p:stCondLst>
                                        </p:cTn>
                                        <p:tgtEl>
                                          <p:spTgt spid="5"/>
                                        </p:tgtEl>
                                        <p:attrNameLst>
                                          <p:attrName>ppt_y</p:attrName>
                                        </p:attrNameLst>
                                      </p:cBhvr>
                                      <p:tavLst>
                                        <p:tav tm="0" fmla="#ppt_y-sin(pi*$)/27">
                                          <p:val>
                                            <p:fltVal val="0"/>
                                          </p:val>
                                        </p:tav>
                                        <p:tav tm="100000">
                                          <p:val>
                                            <p:fltVal val="1"/>
                                          </p:val>
                                        </p:tav>
                                      </p:tavLst>
                                    </p:anim>
                                    <p:anim calcmode="lin" valueType="num">
                                      <p:cBhvr>
                                        <p:cTn id="15" dur="1" tmFilter="0, 0; 0.125,0.2665; 0.25,0.4; 0.375,0.465; 0.5,0.5;  0.625,0.535; 0.75,0.6; 0.875,0.7335; 1,1">
                                          <p:stCondLst>
                                            <p:cond delay="1749"/>
                                          </p:stCondLst>
                                        </p:cTn>
                                        <p:tgtEl>
                                          <p:spTgt spid="5"/>
                                        </p:tgtEl>
                                        <p:attrNameLst>
                                          <p:attrName>ppt_y</p:attrName>
                                        </p:attrNameLst>
                                      </p:cBhvr>
                                      <p:tavLst>
                                        <p:tav tm="0" fmla="#ppt_y-sin(pi*$)/81">
                                          <p:val>
                                            <p:fltVal val="0"/>
                                          </p:val>
                                        </p:tav>
                                        <p:tav tm="100000">
                                          <p:val>
                                            <p:fltVal val="1"/>
                                          </p:val>
                                        </p:tav>
                                      </p:tavLst>
                                    </p:anim>
                                    <p:animScale>
                                      <p:cBhvr>
                                        <p:cTn id="16" dur="1">
                                          <p:stCondLst>
                                            <p:cond delay="559"/>
                                          </p:stCondLst>
                                        </p:cTn>
                                        <p:tgtEl>
                                          <p:spTgt spid="5"/>
                                        </p:tgtEl>
                                      </p:cBhvr>
                                      <p:to x="100000" y="60000"/>
                                    </p:animScale>
                                    <p:animScale>
                                      <p:cBhvr>
                                        <p:cTn id="17" dur="1" decel="50000">
                                          <p:stCondLst>
                                            <p:cond delay="582"/>
                                          </p:stCondLst>
                                        </p:cTn>
                                        <p:tgtEl>
                                          <p:spTgt spid="5"/>
                                        </p:tgtEl>
                                      </p:cBhvr>
                                      <p:to x="100000" y="100000"/>
                                    </p:animScale>
                                    <p:animScale>
                                      <p:cBhvr>
                                        <p:cTn id="18" dur="1">
                                          <p:stCondLst>
                                            <p:cond delay="1129"/>
                                          </p:stCondLst>
                                        </p:cTn>
                                        <p:tgtEl>
                                          <p:spTgt spid="5"/>
                                        </p:tgtEl>
                                      </p:cBhvr>
                                      <p:to x="100000" y="80000"/>
                                    </p:animScale>
                                    <p:animScale>
                                      <p:cBhvr>
                                        <p:cTn id="19" dur="1" decel="50000">
                                          <p:stCondLst>
                                            <p:cond delay="1151"/>
                                          </p:stCondLst>
                                        </p:cTn>
                                        <p:tgtEl>
                                          <p:spTgt spid="5"/>
                                        </p:tgtEl>
                                      </p:cBhvr>
                                      <p:to x="100000" y="100000"/>
                                    </p:animScale>
                                    <p:animScale>
                                      <p:cBhvr>
                                        <p:cTn id="20" dur="1">
                                          <p:stCondLst>
                                            <p:cond delay="1749"/>
                                          </p:stCondLst>
                                        </p:cTn>
                                        <p:tgtEl>
                                          <p:spTgt spid="5"/>
                                        </p:tgtEl>
                                      </p:cBhvr>
                                      <p:to x="100000" y="90000"/>
                                    </p:animScale>
                                    <p:animScale>
                                      <p:cBhvr>
                                        <p:cTn id="21" dur="1" decel="50000">
                                          <p:stCondLst>
                                            <p:cond delay="1749"/>
                                          </p:stCondLst>
                                        </p:cTn>
                                        <p:tgtEl>
                                          <p:spTgt spid="5"/>
                                        </p:tgtEl>
                                      </p:cBhvr>
                                      <p:to x="100000" y="100000"/>
                                    </p:animScale>
                                    <p:animScale>
                                      <p:cBhvr>
                                        <p:cTn id="22" dur="1">
                                          <p:stCondLst>
                                            <p:cond delay="1749"/>
                                          </p:stCondLst>
                                        </p:cTn>
                                        <p:tgtEl>
                                          <p:spTgt spid="5"/>
                                        </p:tgtEl>
                                      </p:cBhvr>
                                      <p:to x="100000" y="95000"/>
                                    </p:animScale>
                                    <p:animScale>
                                      <p:cBhvr>
                                        <p:cTn id="23" dur="1" decel="50000">
                                          <p:stCondLst>
                                            <p:cond delay="1749"/>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 xmlns:a16="http://schemas.microsoft.com/office/drawing/2014/main" id="{B5030529-6DB8-4A8B-A914-48C56989AA99}"/>
              </a:ext>
            </a:extLst>
          </p:cNvPr>
          <p:cNvSpPr>
            <a:spLocks noGrp="1"/>
          </p:cNvSpPr>
          <p:nvPr>
            <p:ph idx="1"/>
          </p:nvPr>
        </p:nvSpPr>
        <p:spPr>
          <a:xfrm>
            <a:off x="604283" y="722164"/>
            <a:ext cx="10515600" cy="4351338"/>
          </a:xfrm>
        </p:spPr>
        <p:txBody>
          <a:bodyPr>
            <a:normAutofit fontScale="70000" lnSpcReduction="20000"/>
          </a:bodyPr>
          <a:lstStyle/>
          <a:p>
            <a:r>
              <a:rPr lang="el-GR" dirty="0"/>
              <a:t> παχυσαρκία ορίζεται η αύξηση του λίπους πάνω από τα φυσιολογικά όρια. Είναι η υπερβολική συσσώρευση τριγλυκεριδίων στον λιπώδη ιστό, με τελικό αποτέλεσμα τη σημαντική αύξηση του συνολικού λίπους του οργανισμού. Όμως δεν χρειάζεται να ταυτίζονται οι έννοιες «υπέρβαρος» και «παχύσαρκος», γιατί έχουν διαφορετικό περιεχόμενο. Ένα παιδί το αποκαλούμε υπέρβαρο μονάχα στην περίπτωση που οι αναλογίες του σώματός του δεν είναι οι επιθυμητές, δηλαδή όταν το βάρος είναι μεγαλύτερο από το πρότυπο για το ύψος του , ενώ ο όρος παχυσαρκία παραπέμπει στο φαινόμενο ύπαρξης υπερβολικού συσσωρευμένου λίπους στον οργανισμό . </a:t>
            </a:r>
          </a:p>
          <a:p>
            <a:r>
              <a:rPr lang="el-GR" dirty="0"/>
              <a:t>   Ο Παγκόσμιος Οργανισμός Υγείας. από το 1948 έχει εντάξει την παχυσαρκία στον κατάλογο των παθήσεων Για τους παχύσαρκους, η ποιότητα ζωής είναι σαφώς μειωμένη και συντομότερη, αφού εμφανίζουν πολλές επιπλοκές υγείας.  </a:t>
            </a:r>
          </a:p>
          <a:p>
            <a:pPr marL="0" indent="0">
              <a:buNone/>
            </a:pPr>
            <a:r>
              <a:rPr lang="el-GR" dirty="0"/>
              <a:t> </a:t>
            </a:r>
          </a:p>
          <a:p>
            <a:r>
              <a:rPr lang="el-GR" dirty="0"/>
              <a:t> Μορφές παχυσαρκίας </a:t>
            </a:r>
          </a:p>
          <a:p>
            <a:r>
              <a:rPr lang="el-GR" dirty="0"/>
              <a:t>   Οι μορφές παχυσαρκίας είναι δύο και διακρίνεται στην υπερτροφική και την υπερπλαστική</a:t>
            </a:r>
            <a:r>
              <a:rPr lang="en-US" dirty="0"/>
              <a:t>.</a:t>
            </a:r>
            <a:r>
              <a:rPr lang="el-GR" dirty="0"/>
              <a:t>Με τον όρο υπερτροφική παχυσαρκία, αναφερόμαστε στην μορφή εκείνη όπου υπάρχει αύξηση του μεγέθους των λιποκυττάρων, ενώ στην δεύτερη μορφή έχουμε την αύξηση του αριθμού των λιποκυττάρων. </a:t>
            </a:r>
          </a:p>
        </p:txBody>
      </p:sp>
      <p:sp>
        <p:nvSpPr>
          <p:cNvPr id="4" name="Ορθογώνιο 3">
            <a:extLst>
              <a:ext uri="{FF2B5EF4-FFF2-40B4-BE49-F238E27FC236}">
                <a16:creationId xmlns="" xmlns:a16="http://schemas.microsoft.com/office/drawing/2014/main" id="{2DBE26C1-8CA4-4EC7-A5CD-1D101E47AE3D}"/>
              </a:ext>
            </a:extLst>
          </p:cNvPr>
          <p:cNvSpPr/>
          <p:nvPr/>
        </p:nvSpPr>
        <p:spPr>
          <a:xfrm>
            <a:off x="1807535" y="75833"/>
            <a:ext cx="7421525" cy="646331"/>
          </a:xfrm>
          <a:prstGeom prst="rect">
            <a:avLst/>
          </a:prstGeom>
        </p:spPr>
        <p:txBody>
          <a:bodyPr wrap="square">
            <a:spAutoFit/>
          </a:bodyPr>
          <a:lstStyle/>
          <a:p>
            <a:pPr algn="ctr"/>
            <a:r>
              <a:rPr lang="el-GR" sz="3600" b="1" i="1" u="sng" dirty="0">
                <a:solidFill>
                  <a:schemeClr val="accent1">
                    <a:lumMod val="75000"/>
                  </a:schemeClr>
                </a:solidFill>
                <a:effectLst>
                  <a:outerShdw blurRad="38100" dist="38100" dir="2700000" algn="tl">
                    <a:srgbClr val="000000">
                      <a:alpha val="43137"/>
                    </a:srgbClr>
                  </a:outerShdw>
                </a:effectLst>
              </a:rPr>
              <a:t> Ορισμοί και μορφές παχυσαρκίας </a:t>
            </a:r>
          </a:p>
        </p:txBody>
      </p:sp>
      <p:sp>
        <p:nvSpPr>
          <p:cNvPr id="6" name="Θέση περιεχομένου 2">
            <a:extLst>
              <a:ext uri="{FF2B5EF4-FFF2-40B4-BE49-F238E27FC236}">
                <a16:creationId xmlns="" xmlns:a16="http://schemas.microsoft.com/office/drawing/2014/main" id="{CD9200FC-3D11-4B39-8596-E649FF06F0AB}"/>
              </a:ext>
            </a:extLst>
          </p:cNvPr>
          <p:cNvSpPr txBox="1">
            <a:spLocks/>
          </p:cNvSpPr>
          <p:nvPr/>
        </p:nvSpPr>
        <p:spPr>
          <a:xfrm>
            <a:off x="604284" y="4890977"/>
            <a:ext cx="10749516" cy="1501922"/>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l-GR" sz="2400" dirty="0"/>
              <a:t>Είναι πολύ σημαντικό να γνωρίζουμε πως κατά την παιδική ηλικία παρατηρείται αύξηση στον αριθμό των λιποκυττάρων, ενώ μετά την ενηλικίωση ακολουθεί μόνο η αύξηση μεγέθους αυτών. Ωστόσο, η παιδική παχυσαρκία που είναι  </a:t>
            </a:r>
          </a:p>
          <a:p>
            <a:r>
              <a:rPr lang="el-GR" sz="2400" dirty="0"/>
              <a:t>υπερπλαστικού τύπου, έχει σοβαρές συνέπειες, αφού το παιδί έχει καταδικαστεί να γίνει μελλοντικά ένας παχύσαρκος ενήλικος.  </a:t>
            </a:r>
          </a:p>
          <a:p>
            <a:pPr marL="0" indent="0">
              <a:buNone/>
            </a:pPr>
            <a:endParaRPr lang="el-GR" dirty="0"/>
          </a:p>
        </p:txBody>
      </p:sp>
    </p:spTree>
    <p:extLst>
      <p:ext uri="{BB962C8B-B14F-4D97-AF65-F5344CB8AC3E}">
        <p14:creationId xmlns="" xmlns:p14="http://schemas.microsoft.com/office/powerpoint/2010/main" val="1978605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17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1750"/>
                                        <p:tgtEl>
                                          <p:spTgt spid="3">
                                            <p:txEl>
                                              <p:pRg st="0" end="0"/>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1750"/>
                                        <p:tgtEl>
                                          <p:spTgt spid="3">
                                            <p:txEl>
                                              <p:pRg st="1" end="1"/>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8" dur="1750"/>
                                        <p:tgtEl>
                                          <p:spTgt spid="3">
                                            <p:txEl>
                                              <p:pRg st="3" end="3"/>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1" dur="175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 calcmode="lin" valueType="num">
                                      <p:cBhvr>
                                        <p:cTn id="26" dur="1750" fill="hold"/>
                                        <p:tgtEl>
                                          <p:spTgt spid="6">
                                            <p:txEl>
                                              <p:pRg st="0" end="0"/>
                                            </p:txEl>
                                          </p:spTgt>
                                        </p:tgtEl>
                                        <p:attrNameLst>
                                          <p:attrName>ppt_w</p:attrName>
                                        </p:attrNameLst>
                                      </p:cBhvr>
                                      <p:tavLst>
                                        <p:tav tm="0">
                                          <p:val>
                                            <p:fltVal val="0"/>
                                          </p:val>
                                        </p:tav>
                                        <p:tav tm="100000">
                                          <p:val>
                                            <p:strVal val="#ppt_w"/>
                                          </p:val>
                                        </p:tav>
                                      </p:tavLst>
                                    </p:anim>
                                    <p:anim calcmode="lin" valueType="num">
                                      <p:cBhvr>
                                        <p:cTn id="27" dur="175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28" dur="1750"/>
                                        <p:tgtEl>
                                          <p:spTgt spid="6">
                                            <p:txEl>
                                              <p:pRg st="0" end="0"/>
                                            </p:txEl>
                                          </p:spTgt>
                                        </p:tgtEl>
                                      </p:cBhvr>
                                    </p:animEffect>
                                  </p:childTnLst>
                                </p:cTn>
                              </p:par>
                              <p:par>
                                <p:cTn id="29" presetID="53" presetClass="entr" presetSubtype="16" fill="hold" nodeType="with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 calcmode="lin" valueType="num">
                                      <p:cBhvr>
                                        <p:cTn id="31" dur="1750" fill="hold"/>
                                        <p:tgtEl>
                                          <p:spTgt spid="6">
                                            <p:txEl>
                                              <p:pRg st="1" end="1"/>
                                            </p:txEl>
                                          </p:spTgt>
                                        </p:tgtEl>
                                        <p:attrNameLst>
                                          <p:attrName>ppt_w</p:attrName>
                                        </p:attrNameLst>
                                      </p:cBhvr>
                                      <p:tavLst>
                                        <p:tav tm="0">
                                          <p:val>
                                            <p:fltVal val="0"/>
                                          </p:val>
                                        </p:tav>
                                        <p:tav tm="100000">
                                          <p:val>
                                            <p:strVal val="#ppt_w"/>
                                          </p:val>
                                        </p:tav>
                                      </p:tavLst>
                                    </p:anim>
                                    <p:anim calcmode="lin" valueType="num">
                                      <p:cBhvr>
                                        <p:cTn id="32" dur="175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33" dur="175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a:extLst>
              <a:ext uri="{FF2B5EF4-FFF2-40B4-BE49-F238E27FC236}">
                <a16:creationId xmlns="" xmlns:a16="http://schemas.microsoft.com/office/drawing/2014/main" id="{8C59F3F2-E763-4046-8331-0DA384460FD2}"/>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260431"/>
            <a:ext cx="7121927" cy="6597569"/>
          </a:xfrm>
          <a:prstGeom prst="rect">
            <a:avLst/>
          </a:prstGeom>
          <a:ln>
            <a:noFill/>
          </a:ln>
          <a:effectLst>
            <a:outerShdw blurRad="292100" dist="139700" dir="2700000" algn="tl" rotWithShape="0">
              <a:srgbClr val="333333">
                <a:alpha val="65000"/>
              </a:srgbClr>
            </a:outerShdw>
          </a:effectLst>
        </p:spPr>
      </p:pic>
      <p:pic>
        <p:nvPicPr>
          <p:cNvPr id="7" name="Εικόνα 6">
            <a:extLst>
              <a:ext uri="{FF2B5EF4-FFF2-40B4-BE49-F238E27FC236}">
                <a16:creationId xmlns="" xmlns:a16="http://schemas.microsoft.com/office/drawing/2014/main" id="{6E989058-8614-47AB-9CFE-0711838D498E}"/>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328709" y="532435"/>
            <a:ext cx="4550776" cy="493081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 xmlns:p14="http://schemas.microsoft.com/office/powerpoint/2010/main" val="87980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7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EAE6DB0-2FA2-4C68-A155-B6FAF862BBA6}"/>
              </a:ext>
            </a:extLst>
          </p:cNvPr>
          <p:cNvSpPr>
            <a:spLocks noGrp="1"/>
          </p:cNvSpPr>
          <p:nvPr>
            <p:ph type="title"/>
          </p:nvPr>
        </p:nvSpPr>
        <p:spPr/>
        <p:txBody>
          <a:bodyPr/>
          <a:lstStyle/>
          <a:p>
            <a:pPr algn="ctr"/>
            <a:r>
              <a:rPr lang="el-GR" b="1" i="1" u="sng" dirty="0">
                <a:solidFill>
                  <a:schemeClr val="accent1">
                    <a:lumMod val="75000"/>
                  </a:schemeClr>
                </a:solidFill>
                <a:effectLst>
                  <a:outerShdw blurRad="38100" dist="38100" dir="2700000" algn="tl">
                    <a:srgbClr val="000000">
                      <a:alpha val="43137"/>
                    </a:srgbClr>
                  </a:outerShdw>
                </a:effectLst>
              </a:rPr>
              <a:t>Αιτιολογικοί παράγοντες της παιδικής παχυσαρκίας </a:t>
            </a:r>
          </a:p>
        </p:txBody>
      </p:sp>
      <p:sp>
        <p:nvSpPr>
          <p:cNvPr id="4" name="Ορθογώνιο 3">
            <a:extLst>
              <a:ext uri="{FF2B5EF4-FFF2-40B4-BE49-F238E27FC236}">
                <a16:creationId xmlns="" xmlns:a16="http://schemas.microsoft.com/office/drawing/2014/main" id="{1757837B-9E52-4C40-B9AB-CC56E821F4F9}"/>
              </a:ext>
            </a:extLst>
          </p:cNvPr>
          <p:cNvSpPr/>
          <p:nvPr/>
        </p:nvSpPr>
        <p:spPr>
          <a:xfrm>
            <a:off x="1158949" y="1552354"/>
            <a:ext cx="9516139" cy="2031325"/>
          </a:xfrm>
          <a:prstGeom prst="rect">
            <a:avLst/>
          </a:prstGeom>
        </p:spPr>
        <p:txBody>
          <a:bodyPr wrap="square">
            <a:spAutoFit/>
          </a:bodyPr>
          <a:lstStyle/>
          <a:p>
            <a:r>
              <a:rPr lang="el-GR" dirty="0"/>
              <a:t> Είναι κοινά αποδεκτό από την επιστημονική κοινότητα πως η παιδική παχυσαρκία δεν είναι μια απλή διαταραχή του οργανισμού, κάθε άλλο πρόκειται για μια ετερογενή ομάδα καταστάσεων με πολλαπλές αιτίες. Σύμφωνα με αυτό, το βάρος του σώματος επηρεάζεται από γενετικούς, περιβαλλοντικούς και ψυχολογικούς παράγοντες, προκαλώντας την παιδική παχυσαρκία που διακρίνεται σε δύο βασικές κατηγορίες: ενδογενή και εξωγενή. </a:t>
            </a:r>
          </a:p>
          <a:p>
            <a:r>
              <a:rPr lang="el-GR" dirty="0"/>
              <a:t>Το ποσοστό στο οποίο η παιδική παχυσαρκία οφείλεται σε ενδογενή αιτία είναι μόλις της τάξεως του 5% και αποδίδεται σε συστηματικές ασθένειες και μεταβολικές διαταραχές</a:t>
            </a:r>
          </a:p>
        </p:txBody>
      </p:sp>
      <p:sp>
        <p:nvSpPr>
          <p:cNvPr id="5" name="Ορθογώνιο 4">
            <a:extLst>
              <a:ext uri="{FF2B5EF4-FFF2-40B4-BE49-F238E27FC236}">
                <a16:creationId xmlns="" xmlns:a16="http://schemas.microsoft.com/office/drawing/2014/main" id="{26487F5D-1FDE-4C79-9E49-DD32866E6B0D}"/>
              </a:ext>
            </a:extLst>
          </p:cNvPr>
          <p:cNvSpPr/>
          <p:nvPr/>
        </p:nvSpPr>
        <p:spPr>
          <a:xfrm>
            <a:off x="1158949" y="3583679"/>
            <a:ext cx="9792586" cy="2862322"/>
          </a:xfrm>
          <a:prstGeom prst="rect">
            <a:avLst/>
          </a:prstGeom>
        </p:spPr>
        <p:txBody>
          <a:bodyPr wrap="square">
            <a:spAutoFit/>
          </a:bodyPr>
          <a:lstStyle/>
          <a:p>
            <a:r>
              <a:rPr lang="el-GR" dirty="0"/>
              <a:t>1. Γενετικοί- Περιβαλλοντικοί παράγοντες  </a:t>
            </a:r>
          </a:p>
          <a:p>
            <a:r>
              <a:rPr lang="el-GR" dirty="0"/>
              <a:t> </a:t>
            </a:r>
          </a:p>
          <a:p>
            <a:r>
              <a:rPr lang="el-GR" dirty="0"/>
              <a:t>   Παιδιά που έχουν παχύσαρκους γονείς υπάρχει μεγάλη πιθανότητα να παρουσιάσουν το προαναφερθέν φαινόμενο, οπότε από την άποψη αυτή και βάση μελετών που έχουν πραγματοποιηθεί, είναι μεγάλη η συχνότητας εμφάνισης της παχυσαρκίας στο άμεσο οικογενειακό περιβάλλον των παχύσαρκων παρά των φυσιολογικών ατόμων. Μιλάμε επομένως για μια τάση να κληρονομείται ουσιαστικά η τάση για παχυσαρκία. Αυτό συμβαίνει όταν υπάρξει μια σειρά ευνοϊκών προϋποθέσεων, όπως απουσία δραστηριοτήτων, τροφές πλούσιες σε λίπη και σχετικά μια καλή οικονομική ευχέρεια για την απόκτηση κάθε αγαθού. </a:t>
            </a:r>
          </a:p>
          <a:p>
            <a:r>
              <a:rPr lang="el-GR" dirty="0"/>
              <a:t> </a:t>
            </a:r>
          </a:p>
        </p:txBody>
      </p:sp>
    </p:spTree>
    <p:extLst>
      <p:ext uri="{BB962C8B-B14F-4D97-AF65-F5344CB8AC3E}">
        <p14:creationId xmlns="" xmlns:p14="http://schemas.microsoft.com/office/powerpoint/2010/main" val="3392278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750"/>
                                        <p:tgtEl>
                                          <p:spTgt spid="2"/>
                                        </p:tgtEl>
                                      </p:cBhvr>
                                    </p:animEffect>
                                    <p:anim calcmode="lin" valueType="num">
                                      <p:cBhvr>
                                        <p:cTn id="8" dur="1750" fill="hold"/>
                                        <p:tgtEl>
                                          <p:spTgt spid="2"/>
                                        </p:tgtEl>
                                        <p:attrNameLst>
                                          <p:attrName>ppt_w</p:attrName>
                                        </p:attrNameLst>
                                      </p:cBhvr>
                                      <p:tavLst>
                                        <p:tav tm="0" fmla="#ppt_w*sin(2.5*pi*$)">
                                          <p:val>
                                            <p:fltVal val="0"/>
                                          </p:val>
                                        </p:tav>
                                        <p:tav tm="100000">
                                          <p:val>
                                            <p:fltVal val="1"/>
                                          </p:val>
                                        </p:tav>
                                      </p:tavLst>
                                    </p:anim>
                                    <p:anim calcmode="lin" valueType="num">
                                      <p:cBhvr>
                                        <p:cTn id="9" dur="1750" fill="hold"/>
                                        <p:tgtEl>
                                          <p:spTgt spid="2"/>
                                        </p:tgtEl>
                                        <p:attrNameLst>
                                          <p:attrName>ppt_h</p:attrName>
                                        </p:attrNameLst>
                                      </p:cBhvr>
                                      <p:tavLst>
                                        <p:tav tm="0">
                                          <p:val>
                                            <p:strVal val="#ppt_h"/>
                                          </p:val>
                                        </p:tav>
                                        <p:tav tm="100000">
                                          <p:val>
                                            <p:strVal val="#ppt_h"/>
                                          </p:val>
                                        </p:tav>
                                      </p:tavLst>
                                    </p:anim>
                                  </p:childTnLst>
                                </p:cTn>
                              </p:par>
                              <p:par>
                                <p:cTn id="10" presetID="31"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750" fill="hold"/>
                                        <p:tgtEl>
                                          <p:spTgt spid="4"/>
                                        </p:tgtEl>
                                        <p:attrNameLst>
                                          <p:attrName>ppt_w</p:attrName>
                                        </p:attrNameLst>
                                      </p:cBhvr>
                                      <p:tavLst>
                                        <p:tav tm="0">
                                          <p:val>
                                            <p:fltVal val="0"/>
                                          </p:val>
                                        </p:tav>
                                        <p:tav tm="100000">
                                          <p:val>
                                            <p:strVal val="#ppt_w"/>
                                          </p:val>
                                        </p:tav>
                                      </p:tavLst>
                                    </p:anim>
                                    <p:anim calcmode="lin" valueType="num">
                                      <p:cBhvr>
                                        <p:cTn id="13" dur="1750" fill="hold"/>
                                        <p:tgtEl>
                                          <p:spTgt spid="4"/>
                                        </p:tgtEl>
                                        <p:attrNameLst>
                                          <p:attrName>ppt_h</p:attrName>
                                        </p:attrNameLst>
                                      </p:cBhvr>
                                      <p:tavLst>
                                        <p:tav tm="0">
                                          <p:val>
                                            <p:fltVal val="0"/>
                                          </p:val>
                                        </p:tav>
                                        <p:tav tm="100000">
                                          <p:val>
                                            <p:strVal val="#ppt_h"/>
                                          </p:val>
                                        </p:tav>
                                      </p:tavLst>
                                    </p:anim>
                                    <p:anim calcmode="lin" valueType="num">
                                      <p:cBhvr>
                                        <p:cTn id="14" dur="1750" fill="hold"/>
                                        <p:tgtEl>
                                          <p:spTgt spid="4"/>
                                        </p:tgtEl>
                                        <p:attrNameLst>
                                          <p:attrName>style.rotation</p:attrName>
                                        </p:attrNameLst>
                                      </p:cBhvr>
                                      <p:tavLst>
                                        <p:tav tm="0">
                                          <p:val>
                                            <p:fltVal val="90"/>
                                          </p:val>
                                        </p:tav>
                                        <p:tav tm="100000">
                                          <p:val>
                                            <p:fltVal val="0"/>
                                          </p:val>
                                        </p:tav>
                                      </p:tavLst>
                                    </p:anim>
                                    <p:animEffect transition="in" filter="fade">
                                      <p:cBhvr>
                                        <p:cTn id="15" dur="1750"/>
                                        <p:tgtEl>
                                          <p:spTgt spid="4"/>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Ορθογώνιο 5">
            <a:extLst>
              <a:ext uri="{FF2B5EF4-FFF2-40B4-BE49-F238E27FC236}">
                <a16:creationId xmlns="" xmlns:a16="http://schemas.microsoft.com/office/drawing/2014/main" id="{9C69A4B2-8B30-4847-A97F-92FD3FFE3478}"/>
              </a:ext>
            </a:extLst>
          </p:cNvPr>
          <p:cNvSpPr/>
          <p:nvPr/>
        </p:nvSpPr>
        <p:spPr>
          <a:xfrm>
            <a:off x="418214" y="0"/>
            <a:ext cx="11355572" cy="7109639"/>
          </a:xfrm>
          <a:prstGeom prst="rect">
            <a:avLst/>
          </a:prstGeom>
        </p:spPr>
        <p:txBody>
          <a:bodyPr wrap="square">
            <a:spAutoFit/>
          </a:bodyPr>
          <a:lstStyle/>
          <a:p>
            <a:r>
              <a:rPr lang="el-GR" sz="2400" dirty="0"/>
              <a:t>Στις πολυάριθμες µ</a:t>
            </a:r>
            <a:r>
              <a:rPr lang="el-GR" sz="2400" dirty="0" err="1"/>
              <a:t>ελετες</a:t>
            </a:r>
            <a:r>
              <a:rPr lang="el-GR" sz="2400" dirty="0"/>
              <a:t>  αλληλοεπιδράσεων που αναφέρονται στην σχέση που διατηρείται µ</a:t>
            </a:r>
            <a:r>
              <a:rPr lang="el-GR" sz="2400" dirty="0" err="1"/>
              <a:t>εταξύ</a:t>
            </a:r>
            <a:r>
              <a:rPr lang="el-GR" sz="2400" dirty="0"/>
              <a:t> των γονιδίων και του περιβάλλοντος, περιπλέκεται το γεγονός ότι τα κλινικά χαρακτηριστικά της παχυσαρκίας  πιθανόν να διαμορφώνονται σε περισσότερο χρόνο και ότι µ</a:t>
            </a:r>
            <a:r>
              <a:rPr lang="el-GR" sz="2400" dirty="0" err="1"/>
              <a:t>εσολαβεί</a:t>
            </a:r>
            <a:r>
              <a:rPr lang="el-GR" sz="2400" dirty="0"/>
              <a:t>  πάντοτε κάποιο χρονικό </a:t>
            </a:r>
            <a:r>
              <a:rPr lang="el-GR" sz="2400" dirty="0" err="1"/>
              <a:t>διάστηµα</a:t>
            </a:r>
            <a:r>
              <a:rPr lang="el-GR" sz="2400" dirty="0"/>
              <a:t> µ</a:t>
            </a:r>
            <a:r>
              <a:rPr lang="el-GR" sz="2400" dirty="0" err="1"/>
              <a:t>εταξύ</a:t>
            </a:r>
            <a:r>
              <a:rPr lang="el-GR" sz="2400" dirty="0"/>
              <a:t> των περιβαλλοντικών εκθέσεων,  των επιλογών του τρόπου ζωής και της αύξησης του βάρους.  </a:t>
            </a:r>
          </a:p>
          <a:p>
            <a:r>
              <a:rPr lang="el-GR" sz="2400" dirty="0"/>
              <a:t> </a:t>
            </a:r>
          </a:p>
          <a:p>
            <a:r>
              <a:rPr lang="el-GR" sz="2400" dirty="0"/>
              <a:t>   Επίσης µ</a:t>
            </a:r>
            <a:r>
              <a:rPr lang="el-GR" sz="2400" dirty="0" err="1"/>
              <a:t>ελέτες</a:t>
            </a:r>
            <a:r>
              <a:rPr lang="el-GR" sz="2400" dirty="0"/>
              <a:t> έδειξαν πως το συσσωρευμένο εσωτερικά λίπος είναι πιο ισχυρά επηρεασμένο από  γενετικούς παράγοντες απ’ ότι το υποδόριο λίπος.  </a:t>
            </a:r>
          </a:p>
          <a:p>
            <a:r>
              <a:rPr lang="el-GR" sz="2400" dirty="0"/>
              <a:t>31 </a:t>
            </a:r>
          </a:p>
          <a:p>
            <a:r>
              <a:rPr lang="el-GR" sz="2400" dirty="0"/>
              <a:t> </a:t>
            </a:r>
          </a:p>
          <a:p>
            <a:r>
              <a:rPr lang="el-GR" sz="2400" dirty="0"/>
              <a:t>    Άρα καταλήγουμε στο τελικό συμπέρασμα πως η γενετική προδιάθεση συνεπάγεται την µμεγαλύτερη δυνατότητα ενός </a:t>
            </a:r>
            <a:r>
              <a:rPr lang="el-GR" sz="2400" dirty="0" err="1"/>
              <a:t>ατόµου</a:t>
            </a:r>
            <a:r>
              <a:rPr lang="el-GR" sz="2400" dirty="0"/>
              <a:t> να αυξήσει το βάρος  του σε ένα µη ευνοϊκό περιβάλλον και επομένως διαφορές στις γενετικές  τάσεις µ</a:t>
            </a:r>
            <a:r>
              <a:rPr lang="el-GR" sz="2400" dirty="0" err="1"/>
              <a:t>έσα</a:t>
            </a:r>
            <a:r>
              <a:rPr lang="el-GR" sz="2400" dirty="0"/>
              <a:t> στον πληθυσμό πιθανόν να ορίζουν πια </a:t>
            </a:r>
            <a:r>
              <a:rPr lang="el-GR" sz="2400" dirty="0" err="1"/>
              <a:t>άτοµα</a:t>
            </a:r>
            <a:r>
              <a:rPr lang="el-GR" sz="2400" dirty="0"/>
              <a:t> έχουν µμεγαλύτερη πιθανότητα να γίνουν παχύσαρκα σε οποιαδήποτε περιβαλλοντική κατάσταση.   </a:t>
            </a:r>
          </a:p>
          <a:p>
            <a:r>
              <a:rPr lang="el-GR" sz="2400" dirty="0"/>
              <a:t>   Βέβαια υπάρχει και ένας μεγάλος αριθμός από περιβαλλοντικούς παράγοντες που αποτελούν τις κύριες αιτίες για την δημιουργία της παχυσαρκίας που εξετάζονται σε βάθος. </a:t>
            </a:r>
          </a:p>
          <a:p>
            <a:r>
              <a:rPr lang="el-GR" sz="2400" dirty="0"/>
              <a:t> </a:t>
            </a:r>
          </a:p>
        </p:txBody>
      </p:sp>
    </p:spTree>
    <p:extLst>
      <p:ext uri="{BB962C8B-B14F-4D97-AF65-F5344CB8AC3E}">
        <p14:creationId xmlns="" xmlns:p14="http://schemas.microsoft.com/office/powerpoint/2010/main" val="405677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750" fill="hold"/>
                                        <p:tgtEl>
                                          <p:spTgt spid="6"/>
                                        </p:tgtEl>
                                        <p:attrNameLst>
                                          <p:attrName>ppt_w</p:attrName>
                                        </p:attrNameLst>
                                      </p:cBhvr>
                                      <p:tavLst>
                                        <p:tav tm="0">
                                          <p:val>
                                            <p:fltVal val="0"/>
                                          </p:val>
                                        </p:tav>
                                        <p:tav tm="100000">
                                          <p:val>
                                            <p:strVal val="#ppt_w"/>
                                          </p:val>
                                        </p:tav>
                                      </p:tavLst>
                                    </p:anim>
                                    <p:anim calcmode="lin" valueType="num">
                                      <p:cBhvr>
                                        <p:cTn id="8" dur="1750" fill="hold"/>
                                        <p:tgtEl>
                                          <p:spTgt spid="6"/>
                                        </p:tgtEl>
                                        <p:attrNameLst>
                                          <p:attrName>ppt_h</p:attrName>
                                        </p:attrNameLst>
                                      </p:cBhvr>
                                      <p:tavLst>
                                        <p:tav tm="0">
                                          <p:val>
                                            <p:fltVal val="0"/>
                                          </p:val>
                                        </p:tav>
                                        <p:tav tm="100000">
                                          <p:val>
                                            <p:strVal val="#ppt_h"/>
                                          </p:val>
                                        </p:tav>
                                      </p:tavLst>
                                    </p:anim>
                                    <p:anim calcmode="lin" valueType="num">
                                      <p:cBhvr>
                                        <p:cTn id="9" dur="1750" fill="hold"/>
                                        <p:tgtEl>
                                          <p:spTgt spid="6"/>
                                        </p:tgtEl>
                                        <p:attrNameLst>
                                          <p:attrName>style.rotation</p:attrName>
                                        </p:attrNameLst>
                                      </p:cBhvr>
                                      <p:tavLst>
                                        <p:tav tm="0">
                                          <p:val>
                                            <p:fltVal val="90"/>
                                          </p:val>
                                        </p:tav>
                                        <p:tav tm="100000">
                                          <p:val>
                                            <p:fltVal val="0"/>
                                          </p:val>
                                        </p:tav>
                                      </p:tavLst>
                                    </p:anim>
                                    <p:animEffect transition="in" filter="fade">
                                      <p:cBhvr>
                                        <p:cTn id="10" dur="1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3C0F0663-D379-4B5E-92C8-7F3ECDD6C49A}"/>
              </a:ext>
            </a:extLst>
          </p:cNvPr>
          <p:cNvSpPr>
            <a:spLocks noGrp="1"/>
          </p:cNvSpPr>
          <p:nvPr>
            <p:ph type="title"/>
          </p:nvPr>
        </p:nvSpPr>
        <p:spPr/>
        <p:txBody>
          <a:bodyPr/>
          <a:lstStyle/>
          <a:p>
            <a:pPr algn="ctr"/>
            <a:r>
              <a:rPr lang="el-GR" b="1" i="1" u="sng" dirty="0">
                <a:solidFill>
                  <a:schemeClr val="accent1">
                    <a:lumMod val="75000"/>
                  </a:schemeClr>
                </a:solidFill>
                <a:effectLst>
                  <a:outerShdw blurRad="38100" dist="38100" dir="2700000" algn="tl">
                    <a:srgbClr val="000000">
                      <a:alpha val="43137"/>
                    </a:srgbClr>
                  </a:outerShdw>
                </a:effectLst>
              </a:rPr>
              <a:t>Αίτια παχυσαρκίας στους ενήλικες</a:t>
            </a:r>
          </a:p>
        </p:txBody>
      </p:sp>
      <p:sp>
        <p:nvSpPr>
          <p:cNvPr id="3" name="Θέση περιεχομένου 2">
            <a:extLst>
              <a:ext uri="{FF2B5EF4-FFF2-40B4-BE49-F238E27FC236}">
                <a16:creationId xmlns="" xmlns:a16="http://schemas.microsoft.com/office/drawing/2014/main" id="{4E5A5CBB-E559-457C-BF4A-481E3B5D84CB}"/>
              </a:ext>
            </a:extLst>
          </p:cNvPr>
          <p:cNvSpPr>
            <a:spLocks noGrp="1"/>
          </p:cNvSpPr>
          <p:nvPr>
            <p:ph idx="1"/>
          </p:nvPr>
        </p:nvSpPr>
        <p:spPr/>
        <p:txBody>
          <a:bodyPr>
            <a:normAutofit fontScale="92500" lnSpcReduction="20000"/>
          </a:bodyPr>
          <a:lstStyle/>
          <a:p>
            <a:r>
              <a:rPr lang="el-GR" b="1" dirty="0"/>
              <a:t>Ψυχολογικοί παράγοντες</a:t>
            </a:r>
            <a:r>
              <a:rPr lang="el-GR" dirty="0"/>
              <a:t/>
            </a:r>
            <a:br>
              <a:rPr lang="el-GR" dirty="0"/>
            </a:br>
            <a:r>
              <a:rPr lang="el-GR" dirty="0"/>
              <a:t>Οι ψυχολογικοί παράγοντες μπορούν επίσης να επηρεάσουν τις συνήθειες κατανάλωσης τροφής. Πολλοί άνθρωποι τρώνε αντιδραστικά στα αρνητικά συναισθήματα: στο άγχος, στη λύπη, στο θυμό. Πρόσφατη έρευνα αποκάλυψε πως το 70% των ανθρώπων, όταν αγχώνεται, καταφεύγει στο ψυγείο. Το φαγητό θεωρείται ένα ισχυρό καταπραϋντικό-ηρεμιστικό σε έντονα αρνητικά συναισθήματα</a:t>
            </a:r>
            <a:r>
              <a:rPr lang="el-GR" dirty="0" smtClean="0"/>
              <a:t>.</a:t>
            </a:r>
            <a:r>
              <a:rPr lang="el-GR" dirty="0"/>
              <a:t> </a:t>
            </a:r>
          </a:p>
          <a:p>
            <a:r>
              <a:rPr lang="el-GR" b="1" dirty="0"/>
              <a:t>Άλλες αιτίες της παχυσαρκίας</a:t>
            </a:r>
            <a:r>
              <a:rPr lang="el-GR" dirty="0"/>
              <a:t/>
            </a:r>
            <a:br>
              <a:rPr lang="el-GR" dirty="0"/>
            </a:br>
            <a:r>
              <a:rPr lang="el-GR" dirty="0"/>
              <a:t>Μερικές ασθένειες μπορούν να οδηγήσουν στην παχυσαρκία ή έστω σε μια τάση αύξησης του βάρους. Ο υποθυρεοειδισμός , το σύνδρομο </a:t>
            </a:r>
            <a:r>
              <a:rPr lang="el-GR" dirty="0" err="1"/>
              <a:t>Cushing</a:t>
            </a:r>
            <a:r>
              <a:rPr lang="el-GR" dirty="0"/>
              <a:t>, η κατάθλιψη και ορισμένα νευρολογικά προβλήματα που μπορούν να οδηγήσουν στην υπερκατανάλωση τροφής ή στην αύξηση βάρους. Επίσης, τα φάρμακα όπως τα </a:t>
            </a:r>
            <a:r>
              <a:rPr lang="el-GR" dirty="0" err="1"/>
              <a:t>στεροειδή</a:t>
            </a:r>
            <a:r>
              <a:rPr lang="el-GR" dirty="0"/>
              <a:t> και μερικά αντικαταθλιπτικά χάπια μπορούν να προκαλέσουν αύξηση βάρους.</a:t>
            </a:r>
          </a:p>
          <a:p>
            <a:endParaRPr lang="el-GR" dirty="0"/>
          </a:p>
        </p:txBody>
      </p:sp>
    </p:spTree>
    <p:extLst>
      <p:ext uri="{BB962C8B-B14F-4D97-AF65-F5344CB8AC3E}">
        <p14:creationId xmlns="" xmlns:p14="http://schemas.microsoft.com/office/powerpoint/2010/main" val="456416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750" fill="hold"/>
                                        <p:tgtEl>
                                          <p:spTgt spid="2"/>
                                        </p:tgtEl>
                                        <p:attrNameLst>
                                          <p:attrName>ppt_x</p:attrName>
                                        </p:attrNameLst>
                                      </p:cBhvr>
                                      <p:tavLst>
                                        <p:tav tm="0">
                                          <p:val>
                                            <p:strVal val="#ppt_x"/>
                                          </p:val>
                                        </p:tav>
                                        <p:tav tm="100000">
                                          <p:val>
                                            <p:strVal val="#ppt_x"/>
                                          </p:val>
                                        </p:tav>
                                      </p:tavLst>
                                    </p:anim>
                                    <p:anim calcmode="lin" valueType="num">
                                      <p:cBhvr additive="base">
                                        <p:cTn id="8" dur="1750" fill="hold"/>
                                        <p:tgtEl>
                                          <p:spTgt spid="2"/>
                                        </p:tgtEl>
                                        <p:attrNameLst>
                                          <p:attrName>ppt_y</p:attrName>
                                        </p:attrNameLst>
                                      </p:cBhvr>
                                      <p:tavLst>
                                        <p:tav tm="0">
                                          <p:val>
                                            <p:strVal val="1+#ppt_h/2"/>
                                          </p:val>
                                        </p:tav>
                                        <p:tav tm="100000">
                                          <p:val>
                                            <p:strVal val="#ppt_y"/>
                                          </p:val>
                                        </p:tav>
                                      </p:tavLst>
                                    </p:anim>
                                  </p:childTnLst>
                                </p:cTn>
                              </p:par>
                              <p:par>
                                <p:cTn id="9" presetID="42" presetClass="entr" presetSubtype="0"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750"/>
                                        <p:tgtEl>
                                          <p:spTgt spid="3">
                                            <p:txEl>
                                              <p:pRg st="0" end="0"/>
                                            </p:txEl>
                                          </p:spTgt>
                                        </p:tgtEl>
                                      </p:cBhvr>
                                    </p:animEffect>
                                    <p:anim calcmode="lin" valueType="num">
                                      <p:cBhvr>
                                        <p:cTn id="12" dur="1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750" fill="hold"/>
                                        <p:tgtEl>
                                          <p:spTgt spid="3">
                                            <p:txEl>
                                              <p:pRg st="0" end="0"/>
                                            </p:txEl>
                                          </p:spTgt>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750"/>
                                        <p:tgtEl>
                                          <p:spTgt spid="3">
                                            <p:txEl>
                                              <p:pRg st="1" end="1"/>
                                            </p:txEl>
                                          </p:spTgt>
                                        </p:tgtEl>
                                      </p:cBhvr>
                                    </p:animEffect>
                                    <p:anim calcmode="lin" valueType="num">
                                      <p:cBhvr>
                                        <p:cTn id="17" dur="1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17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a:extLst>
              <a:ext uri="{FF2B5EF4-FFF2-40B4-BE49-F238E27FC236}">
                <a16:creationId xmlns="" xmlns:a16="http://schemas.microsoft.com/office/drawing/2014/main" id="{A83CCC3A-E0B8-4550-9DC2-3FA6A4349DB0}"/>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11435" y="196485"/>
            <a:ext cx="4786829" cy="3362747"/>
          </a:xfrm>
          <a:prstGeom prst="rect">
            <a:avLst/>
          </a:prstGeom>
        </p:spPr>
      </p:pic>
      <p:pic>
        <p:nvPicPr>
          <p:cNvPr id="7" name="Εικόνα 6">
            <a:extLst>
              <a:ext uri="{FF2B5EF4-FFF2-40B4-BE49-F238E27FC236}">
                <a16:creationId xmlns="" xmlns:a16="http://schemas.microsoft.com/office/drawing/2014/main" id="{1F1A1606-2F44-41AC-A62E-93883FFCF926}"/>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853789" y="-110169"/>
            <a:ext cx="4964730" cy="3459296"/>
          </a:xfrm>
          <a:prstGeom prst="rect">
            <a:avLst/>
          </a:prstGeom>
        </p:spPr>
      </p:pic>
      <p:pic>
        <p:nvPicPr>
          <p:cNvPr id="2050" name="Picture 2" descr="Image result for παχυσαρκια ΕΙΚΟΝΕΣ">
            <a:hlinkClick r:id="rId4"/>
            <a:extLst>
              <a:ext uri="{FF2B5EF4-FFF2-40B4-BE49-F238E27FC236}">
                <a16:creationId xmlns="" xmlns:a16="http://schemas.microsoft.com/office/drawing/2014/main" id="{C9468B37-53D7-40C6-B8C2-59602B29A515}"/>
              </a:ext>
            </a:extLst>
          </p:cNvPr>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4244420" y="3559232"/>
            <a:ext cx="4547040" cy="321619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826255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7">
                                          <p:stCondLst>
                                            <p:cond delay="0"/>
                                          </p:stCondLst>
                                        </p:cTn>
                                        <p:tgtEl>
                                          <p:spTgt spid="5"/>
                                        </p:tgtEl>
                                      </p:cBhvr>
                                    </p:animEffect>
                                    <p:anim calcmode="lin" valueType="num">
                                      <p:cBhvr>
                                        <p:cTn id="8" dur="1594"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5"/>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5"/>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5"/>
                                        </p:tgtEl>
                                        <p:attrNameLst>
                                          <p:attrName>ppt_y</p:attrName>
                                        </p:attrNameLst>
                                      </p:cBhvr>
                                      <p:tavLst>
                                        <p:tav tm="0" fmla="#ppt_y-sin(pi*$)/81">
                                          <p:val>
                                            <p:fltVal val="0"/>
                                          </p:val>
                                        </p:tav>
                                        <p:tav tm="100000">
                                          <p:val>
                                            <p:fltVal val="1"/>
                                          </p:val>
                                        </p:tav>
                                      </p:tavLst>
                                    </p:anim>
                                    <p:animScale>
                                      <p:cBhvr>
                                        <p:cTn id="13" dur="23">
                                          <p:stCondLst>
                                            <p:cond delay="569"/>
                                          </p:stCondLst>
                                        </p:cTn>
                                        <p:tgtEl>
                                          <p:spTgt spid="5"/>
                                        </p:tgtEl>
                                      </p:cBhvr>
                                      <p:to x="100000" y="60000"/>
                                    </p:animScale>
                                    <p:animScale>
                                      <p:cBhvr>
                                        <p:cTn id="14" dur="145" decel="50000">
                                          <p:stCondLst>
                                            <p:cond delay="592"/>
                                          </p:stCondLst>
                                        </p:cTn>
                                        <p:tgtEl>
                                          <p:spTgt spid="5"/>
                                        </p:tgtEl>
                                      </p:cBhvr>
                                      <p:to x="100000" y="100000"/>
                                    </p:animScale>
                                    <p:animScale>
                                      <p:cBhvr>
                                        <p:cTn id="15" dur="23">
                                          <p:stCondLst>
                                            <p:cond delay="1148"/>
                                          </p:stCondLst>
                                        </p:cTn>
                                        <p:tgtEl>
                                          <p:spTgt spid="5"/>
                                        </p:tgtEl>
                                      </p:cBhvr>
                                      <p:to x="100000" y="80000"/>
                                    </p:animScale>
                                    <p:animScale>
                                      <p:cBhvr>
                                        <p:cTn id="16" dur="145" decel="50000">
                                          <p:stCondLst>
                                            <p:cond delay="1171"/>
                                          </p:stCondLst>
                                        </p:cTn>
                                        <p:tgtEl>
                                          <p:spTgt spid="5"/>
                                        </p:tgtEl>
                                      </p:cBhvr>
                                      <p:to x="100000" y="100000"/>
                                    </p:animScale>
                                    <p:animScale>
                                      <p:cBhvr>
                                        <p:cTn id="17" dur="23">
                                          <p:stCondLst>
                                            <p:cond delay="1437"/>
                                          </p:stCondLst>
                                        </p:cTn>
                                        <p:tgtEl>
                                          <p:spTgt spid="5"/>
                                        </p:tgtEl>
                                      </p:cBhvr>
                                      <p:to x="100000" y="90000"/>
                                    </p:animScale>
                                    <p:animScale>
                                      <p:cBhvr>
                                        <p:cTn id="18" dur="145" decel="50000">
                                          <p:stCondLst>
                                            <p:cond delay="1459"/>
                                          </p:stCondLst>
                                        </p:cTn>
                                        <p:tgtEl>
                                          <p:spTgt spid="5"/>
                                        </p:tgtEl>
                                      </p:cBhvr>
                                      <p:to x="100000" y="100000"/>
                                    </p:animScale>
                                    <p:animScale>
                                      <p:cBhvr>
                                        <p:cTn id="19" dur="23">
                                          <p:stCondLst>
                                            <p:cond delay="1582"/>
                                          </p:stCondLst>
                                        </p:cTn>
                                        <p:tgtEl>
                                          <p:spTgt spid="5"/>
                                        </p:tgtEl>
                                      </p:cBhvr>
                                      <p:to x="100000" y="95000"/>
                                    </p:animScale>
                                    <p:animScale>
                                      <p:cBhvr>
                                        <p:cTn id="20" dur="145" decel="50000">
                                          <p:stCondLst>
                                            <p:cond delay="1605"/>
                                          </p:stCondLst>
                                        </p:cTn>
                                        <p:tgtEl>
                                          <p:spTgt spid="5"/>
                                        </p:tgtEl>
                                      </p:cBhvr>
                                      <p:to x="100000" y="100000"/>
                                    </p:animScale>
                                  </p:childTnLst>
                                </p:cTn>
                              </p:par>
                              <p:par>
                                <p:cTn id="21" presetID="3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750" fill="hold"/>
                                        <p:tgtEl>
                                          <p:spTgt spid="7"/>
                                        </p:tgtEl>
                                        <p:attrNameLst>
                                          <p:attrName>ppt_w</p:attrName>
                                        </p:attrNameLst>
                                      </p:cBhvr>
                                      <p:tavLst>
                                        <p:tav tm="0">
                                          <p:val>
                                            <p:fltVal val="0"/>
                                          </p:val>
                                        </p:tav>
                                        <p:tav tm="100000">
                                          <p:val>
                                            <p:strVal val="#ppt_w"/>
                                          </p:val>
                                        </p:tav>
                                      </p:tavLst>
                                    </p:anim>
                                    <p:anim calcmode="lin" valueType="num">
                                      <p:cBhvr>
                                        <p:cTn id="24" dur="1750" fill="hold"/>
                                        <p:tgtEl>
                                          <p:spTgt spid="7"/>
                                        </p:tgtEl>
                                        <p:attrNameLst>
                                          <p:attrName>ppt_h</p:attrName>
                                        </p:attrNameLst>
                                      </p:cBhvr>
                                      <p:tavLst>
                                        <p:tav tm="0">
                                          <p:val>
                                            <p:fltVal val="0"/>
                                          </p:val>
                                        </p:tav>
                                        <p:tav tm="100000">
                                          <p:val>
                                            <p:strVal val="#ppt_h"/>
                                          </p:val>
                                        </p:tav>
                                      </p:tavLst>
                                    </p:anim>
                                    <p:anim calcmode="lin" valueType="num">
                                      <p:cBhvr>
                                        <p:cTn id="25" dur="1750" fill="hold"/>
                                        <p:tgtEl>
                                          <p:spTgt spid="7"/>
                                        </p:tgtEl>
                                        <p:attrNameLst>
                                          <p:attrName>style.rotation</p:attrName>
                                        </p:attrNameLst>
                                      </p:cBhvr>
                                      <p:tavLst>
                                        <p:tav tm="0">
                                          <p:val>
                                            <p:fltVal val="90"/>
                                          </p:val>
                                        </p:tav>
                                        <p:tav tm="100000">
                                          <p:val>
                                            <p:fltVal val="0"/>
                                          </p:val>
                                        </p:tav>
                                      </p:tavLst>
                                    </p:anim>
                                    <p:animEffect transition="in" filter="fade">
                                      <p:cBhvr>
                                        <p:cTn id="26" dur="1750"/>
                                        <p:tgtEl>
                                          <p:spTgt spid="7"/>
                                        </p:tgtEl>
                                      </p:cBhvr>
                                    </p:animEffect>
                                  </p:childTnLst>
                                </p:cTn>
                              </p:par>
                              <p:par>
                                <p:cTn id="27" presetID="42" presetClass="entr" presetSubtype="0" fill="hold" nodeType="withEffect">
                                  <p:stCondLst>
                                    <p:cond delay="0"/>
                                  </p:stCondLst>
                                  <p:childTnLst>
                                    <p:set>
                                      <p:cBhvr>
                                        <p:cTn id="28" dur="1" fill="hold">
                                          <p:stCondLst>
                                            <p:cond delay="0"/>
                                          </p:stCondLst>
                                        </p:cTn>
                                        <p:tgtEl>
                                          <p:spTgt spid="2050"/>
                                        </p:tgtEl>
                                        <p:attrNameLst>
                                          <p:attrName>style.visibility</p:attrName>
                                        </p:attrNameLst>
                                      </p:cBhvr>
                                      <p:to>
                                        <p:strVal val="visible"/>
                                      </p:to>
                                    </p:set>
                                    <p:animEffect transition="in" filter="fade">
                                      <p:cBhvr>
                                        <p:cTn id="29" dur="1750"/>
                                        <p:tgtEl>
                                          <p:spTgt spid="2050"/>
                                        </p:tgtEl>
                                      </p:cBhvr>
                                    </p:animEffect>
                                    <p:anim calcmode="lin" valueType="num">
                                      <p:cBhvr>
                                        <p:cTn id="30" dur="1750" fill="hold"/>
                                        <p:tgtEl>
                                          <p:spTgt spid="2050"/>
                                        </p:tgtEl>
                                        <p:attrNameLst>
                                          <p:attrName>ppt_x</p:attrName>
                                        </p:attrNameLst>
                                      </p:cBhvr>
                                      <p:tavLst>
                                        <p:tav tm="0">
                                          <p:val>
                                            <p:strVal val="#ppt_x"/>
                                          </p:val>
                                        </p:tav>
                                        <p:tav tm="100000">
                                          <p:val>
                                            <p:strVal val="#ppt_x"/>
                                          </p:val>
                                        </p:tav>
                                      </p:tavLst>
                                    </p:anim>
                                    <p:anim calcmode="lin" valueType="num">
                                      <p:cBhvr>
                                        <p:cTn id="31" dur="175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Ορθογώνιο 5">
            <a:extLst>
              <a:ext uri="{FF2B5EF4-FFF2-40B4-BE49-F238E27FC236}">
                <a16:creationId xmlns="" xmlns:a16="http://schemas.microsoft.com/office/drawing/2014/main" id="{A4D1F5BD-3FF2-4D8D-9669-6D9A32139E54}"/>
              </a:ext>
            </a:extLst>
          </p:cNvPr>
          <p:cNvSpPr/>
          <p:nvPr/>
        </p:nvSpPr>
        <p:spPr>
          <a:xfrm rot="10800000" flipV="1">
            <a:off x="160020" y="238154"/>
            <a:ext cx="11635739" cy="707886"/>
          </a:xfrm>
          <a:prstGeom prst="rect">
            <a:avLst/>
          </a:prstGeom>
        </p:spPr>
        <p:txBody>
          <a:bodyPr wrap="square">
            <a:spAutoFit/>
          </a:bodyPr>
          <a:lstStyle/>
          <a:p>
            <a:pPr algn="ctr"/>
            <a:r>
              <a:rPr lang="el-GR" sz="4000" b="1" i="1" u="sng" strike="noStrike" dirty="0">
                <a:solidFill>
                  <a:schemeClr val="accent1">
                    <a:lumMod val="75000"/>
                  </a:schemeClr>
                </a:solidFill>
                <a:effectLst>
                  <a:outerShdw blurRad="38100" dist="38100" dir="2700000" algn="tl">
                    <a:srgbClr val="000000">
                      <a:alpha val="43137"/>
                    </a:srgbClr>
                  </a:outerShdw>
                </a:effectLst>
                <a:latin typeface="Ubuntu"/>
              </a:rPr>
              <a:t>Αντιμετώπιση παχυσαρκίας</a:t>
            </a:r>
            <a:endParaRPr lang="el-GR" sz="4000" i="1" u="sng" dirty="0">
              <a:solidFill>
                <a:schemeClr val="accent1">
                  <a:lumMod val="75000"/>
                </a:schemeClr>
              </a:solidFill>
              <a:effectLst>
                <a:outerShdw blurRad="38100" dist="38100" dir="2700000" algn="tl">
                  <a:srgbClr val="000000">
                    <a:alpha val="43137"/>
                  </a:srgbClr>
                </a:outerShdw>
              </a:effectLst>
            </a:endParaRPr>
          </a:p>
        </p:txBody>
      </p:sp>
      <p:sp>
        <p:nvSpPr>
          <p:cNvPr id="8" name="Rectangle 1">
            <a:extLst>
              <a:ext uri="{FF2B5EF4-FFF2-40B4-BE49-F238E27FC236}">
                <a16:creationId xmlns="" xmlns:a16="http://schemas.microsoft.com/office/drawing/2014/main" id="{4C11A3C5-5A00-4FC8-998A-EEA83470698D}"/>
              </a:ext>
            </a:extLst>
          </p:cNvPr>
          <p:cNvSpPr>
            <a:spLocks noChangeArrowheads="1"/>
          </p:cNvSpPr>
          <p:nvPr/>
        </p:nvSpPr>
        <p:spPr bwMode="auto">
          <a:xfrm rot="10800000" flipV="1">
            <a:off x="187052" y="946041"/>
            <a:ext cx="11930743" cy="56323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400" b="0" i="0" u="none" strike="noStrike" cap="none" normalizeH="0" baseline="0" dirty="0">
                <a:ln>
                  <a:noFill/>
                </a:ln>
                <a:solidFill>
                  <a:srgbClr val="222222"/>
                </a:solidFill>
                <a:effectLst/>
                <a:latin typeface="Ubuntu"/>
              </a:rPr>
              <a:t>Η </a:t>
            </a:r>
            <a:r>
              <a:rPr kumimoji="0" lang="el-GR" altLang="el-GR" sz="2400" b="1" i="0" u="none" strike="noStrike" cap="none" normalizeH="0" baseline="0" dirty="0">
                <a:ln>
                  <a:noFill/>
                </a:ln>
                <a:solidFill>
                  <a:srgbClr val="222222"/>
                </a:solidFill>
                <a:effectLst/>
                <a:latin typeface="&amp;quot"/>
              </a:rPr>
              <a:t>αντιμετώπιση της παχυσαρκίας</a:t>
            </a:r>
            <a:r>
              <a:rPr kumimoji="0" lang="el-GR" altLang="el-GR" sz="2400" b="0" i="0" u="none" strike="noStrike" cap="none" normalizeH="0" baseline="0" dirty="0">
                <a:ln>
                  <a:noFill/>
                </a:ln>
                <a:solidFill>
                  <a:srgbClr val="222222"/>
                </a:solidFill>
                <a:effectLst/>
                <a:latin typeface="Ubuntu"/>
              </a:rPr>
              <a:t> πλέον προσανατολίζεται σε διάφορες εγχειρίσεις.</a:t>
            </a:r>
            <a:r>
              <a:rPr kumimoji="0" lang="el-GR" altLang="el-GR" sz="2400" b="0" i="0" u="none" strike="noStrike" cap="none" normalizeH="0" baseline="0" dirty="0">
                <a:ln>
                  <a:noFill/>
                </a:ln>
                <a:solidFill>
                  <a:schemeClr val="tx1"/>
                </a:solidFill>
                <a:effectLst/>
              </a:rPr>
              <a:t/>
            </a:r>
            <a:br>
              <a:rPr kumimoji="0" lang="el-GR" altLang="el-GR" sz="2400" b="0" i="0" u="none" strike="noStrike" cap="none" normalizeH="0" baseline="0" dirty="0">
                <a:ln>
                  <a:noFill/>
                </a:ln>
                <a:solidFill>
                  <a:schemeClr val="tx1"/>
                </a:solidFill>
                <a:effectLst/>
              </a:rPr>
            </a:br>
            <a:r>
              <a:rPr kumimoji="0" lang="el-GR" altLang="el-GR" sz="2400" b="0" i="0" u="none" strike="noStrike" cap="none" normalizeH="0" baseline="0" dirty="0">
                <a:ln>
                  <a:noFill/>
                </a:ln>
                <a:solidFill>
                  <a:srgbClr val="222222"/>
                </a:solidFill>
                <a:effectLst/>
                <a:latin typeface="Ubuntu"/>
              </a:rPr>
              <a:t>Μερικές από αυτές είναι ο δακτύλιος, η διαμερισματοποίηση .</a:t>
            </a:r>
            <a:r>
              <a:rPr kumimoji="0" lang="el-GR" altLang="el-GR" sz="2400" b="0" i="0" u="none" strike="noStrike" cap="none" normalizeH="0" baseline="0" dirty="0">
                <a:ln>
                  <a:noFill/>
                </a:ln>
                <a:solidFill>
                  <a:schemeClr val="tx1"/>
                </a:solidFill>
                <a:effectLst/>
              </a:rPr>
              <a:t/>
            </a:r>
            <a:br>
              <a:rPr kumimoji="0" lang="el-GR" altLang="el-GR" sz="2400" b="0" i="0" u="none" strike="noStrike" cap="none" normalizeH="0" baseline="0" dirty="0">
                <a:ln>
                  <a:noFill/>
                </a:ln>
                <a:solidFill>
                  <a:schemeClr val="tx1"/>
                </a:solidFill>
                <a:effectLst/>
              </a:rPr>
            </a:br>
            <a:r>
              <a:rPr kumimoji="0" lang="el-GR" altLang="el-GR" sz="2400" b="0" i="0" u="none" strike="noStrike" cap="none" normalizeH="0" baseline="0" dirty="0">
                <a:ln>
                  <a:noFill/>
                </a:ln>
                <a:solidFill>
                  <a:srgbClr val="222222"/>
                </a:solidFill>
                <a:effectLst/>
                <a:latin typeface="Ubuntu"/>
              </a:rPr>
              <a:t>Οι παραπάνω </a:t>
            </a:r>
            <a:r>
              <a:rPr kumimoji="0" lang="el-GR" altLang="el-GR" sz="2400" b="1" i="0" u="none" strike="noStrike" cap="none" normalizeH="0" baseline="0" dirty="0">
                <a:ln>
                  <a:noFill/>
                </a:ln>
                <a:solidFill>
                  <a:srgbClr val="222222"/>
                </a:solidFill>
                <a:effectLst/>
                <a:latin typeface="&amp;quot"/>
              </a:rPr>
              <a:t>επεμβάσεις</a:t>
            </a:r>
            <a:r>
              <a:rPr kumimoji="0" lang="el-GR" altLang="el-GR" sz="2400" b="0" i="0" u="none" strike="noStrike" cap="none" normalizeH="0" baseline="0" dirty="0">
                <a:ln>
                  <a:noFill/>
                </a:ln>
                <a:solidFill>
                  <a:srgbClr val="222222"/>
                </a:solidFill>
                <a:effectLst/>
                <a:latin typeface="Ubuntu"/>
              </a:rPr>
              <a:t>, είναι αρκετά αποτελεσματικές και ικανές να αλλάξουν τη ζωή ενός παχύσαρκου ανθρώπου, σε μικρό χρονικό διάστημα.</a:t>
            </a:r>
            <a:r>
              <a:rPr kumimoji="0" lang="el-GR" altLang="el-GR" sz="2400" b="0" i="0" u="none" strike="noStrike" cap="none" normalizeH="0" baseline="0" dirty="0">
                <a:ln>
                  <a:noFill/>
                </a:ln>
                <a:solidFill>
                  <a:schemeClr val="tx1"/>
                </a:solidFill>
                <a:effectLst/>
              </a:rPr>
              <a:t/>
            </a:r>
            <a:br>
              <a:rPr kumimoji="0" lang="el-GR" altLang="el-GR" sz="2400" b="0" i="0" u="none" strike="noStrike" cap="none" normalizeH="0" baseline="0" dirty="0">
                <a:ln>
                  <a:noFill/>
                </a:ln>
                <a:solidFill>
                  <a:schemeClr val="tx1"/>
                </a:solidFill>
                <a:effectLst/>
              </a:rPr>
            </a:br>
            <a:r>
              <a:rPr kumimoji="0" lang="el-GR" altLang="el-GR" sz="2400" b="0" i="0" u="none" strike="noStrike" cap="none" normalizeH="0" baseline="0" dirty="0">
                <a:ln>
                  <a:noFill/>
                </a:ln>
                <a:solidFill>
                  <a:srgbClr val="222222"/>
                </a:solidFill>
                <a:effectLst/>
                <a:latin typeface="Ubuntu"/>
              </a:rPr>
              <a:t>Βέβαια, δεν πρέπει να εφησυχαστούμε και να αρκεστούμε στη λύση μιας επέμβασης.</a:t>
            </a:r>
            <a:r>
              <a:rPr kumimoji="0" lang="el-GR" altLang="el-GR" sz="2400" b="0" i="0" u="none" strike="noStrike" cap="none" normalizeH="0" baseline="0" dirty="0">
                <a:ln>
                  <a:noFill/>
                </a:ln>
                <a:solidFill>
                  <a:schemeClr val="tx1"/>
                </a:solidFill>
                <a:effectLst/>
              </a:rPr>
              <a:t/>
            </a:r>
            <a:br>
              <a:rPr kumimoji="0" lang="el-GR" altLang="el-GR" sz="2400" b="0" i="0" u="none" strike="noStrike" cap="none" normalizeH="0" baseline="0" dirty="0">
                <a:ln>
                  <a:noFill/>
                </a:ln>
                <a:solidFill>
                  <a:schemeClr val="tx1"/>
                </a:solidFill>
                <a:effectLst/>
              </a:rPr>
            </a:br>
            <a:r>
              <a:rPr kumimoji="0" lang="el-GR" altLang="el-GR" sz="2400" b="0" i="0" u="none" strike="noStrike" cap="none" normalizeH="0" baseline="0" dirty="0">
                <a:ln>
                  <a:noFill/>
                </a:ln>
                <a:solidFill>
                  <a:schemeClr val="tx1"/>
                </a:solidFill>
                <a:effectLst/>
                <a:latin typeface="Arial" panose="020B0604020202020204" pitchFamily="34" charset="0"/>
              </a:rPr>
              <a:t/>
            </a:r>
            <a:br>
              <a:rPr kumimoji="0" lang="el-GR" altLang="el-GR" sz="2400" b="0" i="0" u="none" strike="noStrike" cap="none" normalizeH="0" baseline="0" dirty="0">
                <a:ln>
                  <a:noFill/>
                </a:ln>
                <a:solidFill>
                  <a:schemeClr val="tx1"/>
                </a:solidFill>
                <a:effectLst/>
                <a:latin typeface="Arial" panose="020B0604020202020204" pitchFamily="34" charset="0"/>
              </a:rPr>
            </a:br>
            <a:r>
              <a:rPr kumimoji="0" lang="el-GR" altLang="el-GR" sz="2400" b="0" i="0" u="none" strike="noStrike" cap="none" normalizeH="0" baseline="0" dirty="0">
                <a:ln>
                  <a:noFill/>
                </a:ln>
                <a:solidFill>
                  <a:schemeClr val="tx1"/>
                </a:solidFill>
                <a:effectLst/>
                <a:latin typeface="Arial" panose="020B0604020202020204" pitchFamily="34" charset="0"/>
              </a:rPr>
              <a:t>  </a:t>
            </a:r>
            <a:r>
              <a:rPr kumimoji="0" lang="el-GR" altLang="el-GR" sz="2400" b="0" i="0" u="none" strike="noStrike" cap="none" normalizeH="0" baseline="0" dirty="0">
                <a:ln>
                  <a:noFill/>
                </a:ln>
                <a:solidFill>
                  <a:srgbClr val="222222"/>
                </a:solidFill>
                <a:effectLst/>
                <a:latin typeface="Ubuntu"/>
              </a:rPr>
              <a:t>Πρέπει να προσπαθήσει ο καθένας πρώτα με τον σωστό τρόπο. Να γυμναστεί, να κάνει σωστή διατροφή και να αποκτήσει υγιείς διατροφικές συνήθειες.</a:t>
            </a:r>
            <a:r>
              <a:rPr kumimoji="0" lang="el-GR" altLang="el-GR" sz="2400" b="0" i="0" u="none" strike="noStrike" cap="none" normalizeH="0" baseline="0" dirty="0">
                <a:ln>
                  <a:noFill/>
                </a:ln>
                <a:solidFill>
                  <a:schemeClr val="tx1"/>
                </a:solidFill>
                <a:effectLst/>
              </a:rPr>
              <a:t/>
            </a:r>
            <a:br>
              <a:rPr kumimoji="0" lang="el-GR" altLang="el-GR" sz="2400" b="0" i="0" u="none" strike="noStrike" cap="none" normalizeH="0" baseline="0" dirty="0">
                <a:ln>
                  <a:noFill/>
                </a:ln>
                <a:solidFill>
                  <a:schemeClr val="tx1"/>
                </a:solidFill>
                <a:effectLst/>
              </a:rPr>
            </a:br>
            <a:r>
              <a:rPr kumimoji="0" lang="el-GR" altLang="el-GR" sz="2400" b="0" i="0" u="none" strike="noStrike" cap="none" normalizeH="0" baseline="0" dirty="0">
                <a:ln>
                  <a:noFill/>
                </a:ln>
                <a:solidFill>
                  <a:srgbClr val="222222"/>
                </a:solidFill>
                <a:effectLst/>
                <a:latin typeface="Ubuntu"/>
              </a:rPr>
              <a:t>Αυτός είναι και ο καλύτερος τρόπος αντιμετώπισης της παχυσαρκίας.</a:t>
            </a:r>
            <a:r>
              <a:rPr kumimoji="0" lang="el-GR" altLang="el-GR" sz="2400" b="0" i="0" u="none" strike="noStrike" cap="none" normalizeH="0" baseline="0" dirty="0">
                <a:ln>
                  <a:noFill/>
                </a:ln>
                <a:solidFill>
                  <a:schemeClr val="tx1"/>
                </a:solidFill>
                <a:effectLst/>
              </a:rPr>
              <a:t/>
            </a:r>
            <a:br>
              <a:rPr kumimoji="0" lang="el-GR" altLang="el-GR" sz="2400" b="0" i="0" u="none" strike="noStrike" cap="none" normalizeH="0" baseline="0" dirty="0">
                <a:ln>
                  <a:noFill/>
                </a:ln>
                <a:solidFill>
                  <a:schemeClr val="tx1"/>
                </a:solidFill>
                <a:effectLst/>
              </a:rPr>
            </a:br>
            <a:r>
              <a:rPr kumimoji="0" lang="el-GR" altLang="el-GR" sz="2400" b="0" i="0" u="none" strike="noStrike" cap="none" normalizeH="0" baseline="0" dirty="0">
                <a:ln>
                  <a:noFill/>
                </a:ln>
                <a:solidFill>
                  <a:srgbClr val="222222"/>
                </a:solidFill>
                <a:effectLst/>
                <a:latin typeface="Ubuntu"/>
              </a:rPr>
              <a:t>Οι επεμβάσεις πρέπει να είναι πάντα η τελευταία λύση!</a:t>
            </a:r>
            <a:r>
              <a:rPr kumimoji="0" lang="el-GR" altLang="el-GR" sz="2400" b="0" i="0" u="none" strike="noStrike" cap="none" normalizeH="0" baseline="0" dirty="0">
                <a:ln>
                  <a:noFill/>
                </a:ln>
                <a:solidFill>
                  <a:schemeClr val="tx1"/>
                </a:solidFill>
                <a:effectLst/>
              </a:rPr>
              <a:t/>
            </a:r>
            <a:br>
              <a:rPr kumimoji="0" lang="el-GR" altLang="el-GR" sz="2400" b="0" i="0" u="none" strike="noStrike" cap="none" normalizeH="0" baseline="0" dirty="0">
                <a:ln>
                  <a:noFill/>
                </a:ln>
                <a:solidFill>
                  <a:schemeClr val="tx1"/>
                </a:solidFill>
                <a:effectLst/>
              </a:rPr>
            </a:br>
            <a:r>
              <a:rPr kumimoji="0" lang="el-GR" altLang="el-GR" sz="2400" b="0" i="0" u="none" strike="noStrike" cap="none" normalizeH="0" baseline="0" dirty="0">
                <a:ln>
                  <a:noFill/>
                </a:ln>
                <a:solidFill>
                  <a:schemeClr val="tx1"/>
                </a:solidFill>
                <a:effectLst/>
                <a:latin typeface="Arial" panose="020B0604020202020204" pitchFamily="34" charset="0"/>
              </a:rPr>
              <a:t/>
            </a:r>
            <a:br>
              <a:rPr kumimoji="0" lang="el-GR" altLang="el-GR" sz="2400" b="0" i="0" u="none" strike="noStrike" cap="none" normalizeH="0" baseline="0" dirty="0">
                <a:ln>
                  <a:noFill/>
                </a:ln>
                <a:solidFill>
                  <a:schemeClr val="tx1"/>
                </a:solidFill>
                <a:effectLst/>
                <a:latin typeface="Arial" panose="020B0604020202020204" pitchFamily="34" charset="0"/>
              </a:rPr>
            </a:br>
            <a:r>
              <a:rPr kumimoji="0" lang="el-GR" altLang="el-GR" sz="2400" b="0" i="0" u="none" strike="noStrike" cap="none" normalizeH="0" baseline="0" dirty="0">
                <a:ln>
                  <a:noFill/>
                </a:ln>
                <a:solidFill>
                  <a:srgbClr val="222222"/>
                </a:solidFill>
                <a:effectLst/>
                <a:latin typeface="Ubuntu"/>
              </a:rPr>
              <a:t>Γι’ αυτό, όταν ανεβαίνουμε στη ζυγαριά και βλέπουμε αρκετά κιλά παραπάνω, καλό είναι ενδιαφερθούμε και να μην ξαναπούμε «δε βαριέσαι»...</a:t>
            </a:r>
            <a:r>
              <a:rPr kumimoji="0" lang="el-GR" altLang="el-GR" sz="2400" b="0" i="0" u="none" strike="noStrike" cap="none" normalizeH="0" baseline="0" dirty="0">
                <a:ln>
                  <a:noFill/>
                </a:ln>
                <a:solidFill>
                  <a:schemeClr val="tx1"/>
                </a:solidFill>
                <a:effectLst/>
              </a:rPr>
              <a:t/>
            </a:r>
            <a:br>
              <a:rPr kumimoji="0" lang="el-GR" altLang="el-GR" sz="2400" b="0" i="0" u="none" strike="noStrike" cap="none" normalizeH="0" baseline="0" dirty="0">
                <a:ln>
                  <a:noFill/>
                </a:ln>
                <a:solidFill>
                  <a:schemeClr val="tx1"/>
                </a:solidFill>
                <a:effectLst/>
              </a:rPr>
            </a:br>
            <a:r>
              <a:rPr kumimoji="0" lang="el-GR" altLang="el-GR" sz="2400" b="0" i="0" u="none" strike="noStrike" cap="none" normalizeH="0" baseline="0" dirty="0">
                <a:ln>
                  <a:noFill/>
                </a:ln>
                <a:solidFill>
                  <a:schemeClr val="tx1"/>
                </a:solidFill>
                <a:effectLst/>
                <a:latin typeface="Arial" panose="020B0604020202020204" pitchFamily="34" charset="0"/>
              </a:rPr>
              <a:t/>
            </a:r>
            <a:br>
              <a:rPr kumimoji="0" lang="el-GR" altLang="el-GR" sz="2400" b="0" i="0" u="none" strike="noStrike" cap="none" normalizeH="0" baseline="0" dirty="0">
                <a:ln>
                  <a:noFill/>
                </a:ln>
                <a:solidFill>
                  <a:schemeClr val="tx1"/>
                </a:solidFill>
                <a:effectLst/>
                <a:latin typeface="Arial" panose="020B0604020202020204" pitchFamily="34" charset="0"/>
              </a:rPr>
            </a:br>
            <a:endParaRPr kumimoji="0" lang="el-GR" altLang="el-GR" sz="2400" b="0" i="0" u="none" strike="noStrike" cap="none" normalizeH="0" baseline="0" dirty="0">
              <a:ln>
                <a:noFill/>
              </a:ln>
              <a:solidFill>
                <a:schemeClr val="tx1"/>
              </a:solidFill>
              <a:effectLst/>
              <a:latin typeface="Arial" panose="020B0604020202020204" pitchFamily="34" charset="0"/>
            </a:endParaRPr>
          </a:p>
        </p:txBody>
      </p:sp>
      <p:pic>
        <p:nvPicPr>
          <p:cNvPr id="10" name="Εικόνα 9">
            <a:extLst>
              <a:ext uri="{FF2B5EF4-FFF2-40B4-BE49-F238E27FC236}">
                <a16:creationId xmlns="" xmlns:a16="http://schemas.microsoft.com/office/drawing/2014/main" id="{F4F86DE2-DFB3-477C-83E3-267E390E285A}"/>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071778" y="3570886"/>
            <a:ext cx="1801870" cy="1503435"/>
          </a:xfrm>
          <a:prstGeom prst="rect">
            <a:avLst/>
          </a:prstGeom>
        </p:spPr>
      </p:pic>
    </p:spTree>
    <p:extLst>
      <p:ext uri="{BB962C8B-B14F-4D97-AF65-F5344CB8AC3E}">
        <p14:creationId xmlns="" xmlns:p14="http://schemas.microsoft.com/office/powerpoint/2010/main" val="3746158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175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1750"/>
                                        <p:tgtEl>
                                          <p:spTgt spid="8"/>
                                        </p:tgtEl>
                                      </p:cBhvr>
                                    </p:animEffect>
                                  </p:childTnLst>
                                </p:cTn>
                              </p:par>
                              <p:par>
                                <p:cTn id="11" presetID="6" presetClass="entr" presetSubtype="16"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circle(in)">
                                      <p:cBhvr>
                                        <p:cTn id="13" dur="1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609</Words>
  <Application>Microsoft Office PowerPoint</Application>
  <PresentationFormat>Προσαρμογή</PresentationFormat>
  <Paragraphs>29</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ΠΑΧΥΣΑΡΚΙΑ</vt:lpstr>
      <vt:lpstr>Διαφάνεια 2</vt:lpstr>
      <vt:lpstr>Διαφάνεια 3</vt:lpstr>
      <vt:lpstr>Αιτιολογικοί παράγοντες της παιδικής παχυσαρκίας </vt:lpstr>
      <vt:lpstr>Διαφάνεια 5</vt:lpstr>
      <vt:lpstr>Αίτια παχυσαρκίας στους ενήλικες</vt:lpstr>
      <vt:lpstr>Διαφάνεια 7</vt:lpstr>
      <vt:lpstr>Διαφάνεια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ΠΑΧΥΣΑΡΚΕΙΑ</dc:title>
  <dc:creator>User</dc:creator>
  <cp:lastModifiedBy>Laptop</cp:lastModifiedBy>
  <cp:revision>20</cp:revision>
  <dcterms:created xsi:type="dcterms:W3CDTF">2018-01-05T16:03:36Z</dcterms:created>
  <dcterms:modified xsi:type="dcterms:W3CDTF">2020-03-24T06:26:43Z</dcterms:modified>
</cp:coreProperties>
</file>