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4" r:id="rId21"/>
    <p:sldId id="275"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23/3/2020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thinodromio.g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thinodromio.gr/%CF%80%CE%B9%CE%BA%CE%AD%CF%81%CE%BC%CE%B9-%CF%80%CE%B1%CE%B3%CE%BA%CF%8C%CF%83%CE%BC%CE%B9%CE%B1-%CE%B1%CE%BE%CE%AF%CE%B1-%CE%B1%CF%80%CE%BF%CE%BB%CE%B9%CE%B8%CF%8E%CE%BC%CE%B1%CF%84%CE%B1-%CF%8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ΑΠΟΛΙΘΩΜΑΤΑ </a:t>
            </a:r>
            <a:endParaRPr lang="el-GR" dirty="0"/>
          </a:p>
        </p:txBody>
      </p:sp>
      <p:sp>
        <p:nvSpPr>
          <p:cNvPr id="3" name="2 - Υπότιτλος"/>
          <p:cNvSpPr>
            <a:spLocks noGrp="1"/>
          </p:cNvSpPr>
          <p:nvPr>
            <p:ph type="subTitle" idx="1"/>
          </p:nvPr>
        </p:nvSpPr>
        <p:spPr/>
        <p:txBody>
          <a:bodyPr/>
          <a:lstStyle/>
          <a:p>
            <a:r>
              <a:rPr lang="el-GR" dirty="0" smtClean="0"/>
              <a:t>Η ΣΗΜΑΣΙΑ ΤΟΥΣ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Πικερμική</a:t>
            </a:r>
            <a:r>
              <a:rPr lang="el-GR" dirty="0" smtClean="0"/>
              <a:t> πανίδα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Στις θέσεις Ρεματιά (Μεγάλο Ρέμα), Χοιροστάσιο και Χωματερή, στο Πικέρμι Αττικής, υπάρχει ένας θησαυρός απολιθωμένων Θηλαστικών ηλικίας Ανώτερου </a:t>
            </a:r>
            <a:r>
              <a:rPr lang="el-GR" dirty="0" err="1" smtClean="0"/>
              <a:t>Μειοκαίνου</a:t>
            </a:r>
            <a:r>
              <a:rPr lang="el-GR" dirty="0" smtClean="0"/>
              <a:t> (11 με 5 εκατομμύρια χρόνια πριν σύμφωνα με τις </a:t>
            </a:r>
            <a:r>
              <a:rPr lang="el-GR" dirty="0" err="1" smtClean="0"/>
              <a:t>γεωστρωματογραφικές</a:t>
            </a:r>
            <a:r>
              <a:rPr lang="el-GR" dirty="0" smtClean="0"/>
              <a:t> εκτιμήσεις). Τα τελευταία χρόνια η ομάδα Παλαιοντολογίας του Πανεπιστημίου Αθηνών πραγματοποιεί ανασκαφές στη θέση Ρεματιά. </a:t>
            </a:r>
            <a:endParaRPr lang="el-GR" dirty="0" smtClean="0"/>
          </a:p>
          <a:p>
            <a:r>
              <a:rPr lang="el-GR" dirty="0" smtClean="0"/>
              <a:t>Τα </a:t>
            </a:r>
            <a:r>
              <a:rPr lang="el-GR" dirty="0" smtClean="0"/>
              <a:t>ευρήματα είναι πολύ εντυπωσιακά και τα </a:t>
            </a:r>
            <a:r>
              <a:rPr lang="el-GR" dirty="0" smtClean="0">
                <a:solidFill>
                  <a:srgbClr val="FF0000"/>
                </a:solidFill>
              </a:rPr>
              <a:t>απολιθωμένα Θηλαστικά, καθώς και οι Χελώνες</a:t>
            </a:r>
            <a:r>
              <a:rPr lang="el-GR" dirty="0" smtClean="0"/>
              <a:t>, που βρέθηκαν, αποτελούν στο σύνολο τους την παγκοσμίως γνωστή «</a:t>
            </a:r>
            <a:r>
              <a:rPr lang="el-GR" dirty="0" err="1" smtClean="0"/>
              <a:t>Πικερμική</a:t>
            </a:r>
            <a:r>
              <a:rPr lang="el-GR" dirty="0" smtClean="0"/>
              <a:t> πανίδα», την οποία με παρόμοια χαρακτηριστικά και ηλικία εκτός από το Πικέρμι Αττικής τη συναντάμε και στον Πύργο Βασιλίσσης, στο Χαλκούτσι, στην κοιλάδα του Αξιού ποταμού, στην Εύβοια, στη Σάμο, στη Ρόδο και, με μεγάλο πλούτο, στην Κρήτη.</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base"/>
            <a:r>
              <a:rPr lang="el-GR" b="1" dirty="0" smtClean="0"/>
              <a:t/>
            </a:r>
            <a:br>
              <a:rPr lang="el-GR" b="1" dirty="0" smtClean="0"/>
            </a:br>
            <a:r>
              <a:rPr lang="el-GR" b="1" dirty="0" smtClean="0"/>
              <a:t>Ποιοι οργανισμοί έζησαν εκεί;</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55000" lnSpcReduction="20000"/>
          </a:bodyPr>
          <a:lstStyle/>
          <a:p>
            <a:pPr fontAlgn="base"/>
            <a:r>
              <a:rPr lang="el-GR" dirty="0" smtClean="0"/>
              <a:t>Κατά </a:t>
            </a:r>
            <a:r>
              <a:rPr lang="el-GR" dirty="0" smtClean="0"/>
              <a:t>τη διάρκεια του Ανώτερου </a:t>
            </a:r>
            <a:r>
              <a:rPr lang="el-GR" dirty="0" err="1" smtClean="0"/>
              <a:t>Μειοκαίνου</a:t>
            </a:r>
            <a:r>
              <a:rPr lang="el-GR" dirty="0" smtClean="0"/>
              <a:t> στην Ελλάδα έζησε μία πολύ πλούσια πανίδα Θηλαστικών. Πολύ εντυπωσιακές ήταν οι </a:t>
            </a:r>
            <a:r>
              <a:rPr lang="el-GR" dirty="0" smtClean="0">
                <a:solidFill>
                  <a:srgbClr val="FF0000"/>
                </a:solidFill>
              </a:rPr>
              <a:t>γιγαντιαίες μορφές Προβοσκιδωτών </a:t>
            </a:r>
            <a:r>
              <a:rPr lang="el-GR" dirty="0" smtClean="0"/>
              <a:t>(</a:t>
            </a:r>
            <a:r>
              <a:rPr lang="el-GR" dirty="0" err="1" smtClean="0"/>
              <a:t>Δεινοθήρια</a:t>
            </a:r>
            <a:r>
              <a:rPr lang="el-GR" dirty="0" smtClean="0"/>
              <a:t>, Μαστόδοντα και </a:t>
            </a:r>
            <a:r>
              <a:rPr lang="el-GR" dirty="0" err="1" smtClean="0"/>
              <a:t>Γομφοθήρια</a:t>
            </a:r>
            <a:r>
              <a:rPr lang="el-GR" dirty="0" smtClean="0"/>
              <a:t>). </a:t>
            </a:r>
            <a:r>
              <a:rPr lang="el-GR" dirty="0" smtClean="0"/>
              <a:t>Από </a:t>
            </a:r>
            <a:r>
              <a:rPr lang="el-GR" dirty="0" smtClean="0"/>
              <a:t>την ομάδα των σαρκοφάγων θηλαστικών συνήθεις είναι </a:t>
            </a:r>
            <a:r>
              <a:rPr lang="el-GR" dirty="0" smtClean="0"/>
              <a:t> η </a:t>
            </a:r>
            <a:r>
              <a:rPr lang="el-GR" dirty="0" smtClean="0"/>
              <a:t>οικογένεια των </a:t>
            </a:r>
            <a:r>
              <a:rPr lang="el-GR" dirty="0" err="1" smtClean="0">
                <a:solidFill>
                  <a:srgbClr val="FF0000"/>
                </a:solidFill>
              </a:rPr>
              <a:t>αιλουρίδων</a:t>
            </a:r>
            <a:r>
              <a:rPr lang="el-GR" dirty="0" smtClean="0"/>
              <a:t> </a:t>
            </a:r>
            <a:r>
              <a:rPr lang="el-GR" dirty="0" smtClean="0"/>
              <a:t>, </a:t>
            </a:r>
            <a:r>
              <a:rPr lang="el-GR" dirty="0" smtClean="0"/>
              <a:t>η οικογένεια των </a:t>
            </a:r>
            <a:r>
              <a:rPr lang="el-GR" dirty="0" err="1" smtClean="0"/>
              <a:t>αρκτίδων</a:t>
            </a:r>
            <a:r>
              <a:rPr lang="el-GR" dirty="0" smtClean="0"/>
              <a:t>  και η οικογένεια των </a:t>
            </a:r>
            <a:r>
              <a:rPr lang="el-GR" dirty="0" err="1" smtClean="0">
                <a:solidFill>
                  <a:srgbClr val="FF0000"/>
                </a:solidFill>
              </a:rPr>
              <a:t>υαινίδων</a:t>
            </a:r>
            <a:r>
              <a:rPr lang="el-GR" dirty="0" smtClean="0"/>
              <a:t> με τα είδη </a:t>
            </a:r>
            <a:r>
              <a:rPr lang="el-GR" dirty="0" smtClean="0"/>
              <a:t> Επίσης</a:t>
            </a:r>
            <a:r>
              <a:rPr lang="el-GR" dirty="0" smtClean="0"/>
              <a:t>, συνήθεις μορφές της οικογένεια των </a:t>
            </a:r>
            <a:r>
              <a:rPr lang="el-GR" dirty="0" err="1" smtClean="0"/>
              <a:t>ρινοκεροτίδων</a:t>
            </a:r>
            <a:r>
              <a:rPr lang="el-GR" dirty="0" smtClean="0"/>
              <a:t> αποτελούν οι </a:t>
            </a:r>
            <a:r>
              <a:rPr lang="el-GR" dirty="0" err="1" smtClean="0"/>
              <a:t>δίκεροι</a:t>
            </a:r>
            <a:r>
              <a:rPr lang="el-GR" dirty="0" smtClean="0"/>
              <a:t> </a:t>
            </a:r>
            <a:r>
              <a:rPr lang="el-GR" dirty="0" smtClean="0">
                <a:solidFill>
                  <a:srgbClr val="FF0000"/>
                </a:solidFill>
              </a:rPr>
              <a:t>ρινόκεροι</a:t>
            </a:r>
            <a:endParaRPr lang="el-GR" dirty="0" smtClean="0">
              <a:solidFill>
                <a:srgbClr val="FF0000"/>
              </a:solidFill>
            </a:endParaRPr>
          </a:p>
          <a:p>
            <a:pPr fontAlgn="base"/>
            <a:r>
              <a:rPr lang="el-GR" dirty="0" smtClean="0"/>
              <a:t>Επίσης, τα εντυπωσιακά και ογκωδέστατα φυτοφάγ</a:t>
            </a:r>
            <a:r>
              <a:rPr lang="el-GR" dirty="0" smtClean="0">
                <a:solidFill>
                  <a:srgbClr val="FF0000"/>
                </a:solidFill>
              </a:rPr>
              <a:t>α δασόβια </a:t>
            </a:r>
            <a:r>
              <a:rPr lang="el-GR" dirty="0" err="1" smtClean="0">
                <a:solidFill>
                  <a:srgbClr val="FF0000"/>
                </a:solidFill>
              </a:rPr>
              <a:t>Ανκυλοθήρια</a:t>
            </a:r>
            <a:r>
              <a:rPr lang="el-GR" dirty="0" smtClean="0">
                <a:solidFill>
                  <a:srgbClr val="FF0000"/>
                </a:solidFill>
              </a:rPr>
              <a:t> </a:t>
            </a:r>
            <a:r>
              <a:rPr lang="el-GR" dirty="0" smtClean="0">
                <a:solidFill>
                  <a:srgbClr val="FF0000"/>
                </a:solidFill>
              </a:rPr>
              <a:t>( τα </a:t>
            </a:r>
            <a:r>
              <a:rPr lang="el-GR" dirty="0" smtClean="0">
                <a:solidFill>
                  <a:srgbClr val="FF0000"/>
                </a:solidFill>
              </a:rPr>
              <a:t>οποία δε θυμίζουν κανένα σημερινό ζώο</a:t>
            </a:r>
            <a:r>
              <a:rPr lang="el-GR" dirty="0" smtClean="0"/>
              <a:t>, καθώς και οι τριδάκτυλες μορφές των </a:t>
            </a:r>
            <a:r>
              <a:rPr lang="el-GR" dirty="0" err="1" smtClean="0">
                <a:solidFill>
                  <a:srgbClr val="FF0000"/>
                </a:solidFill>
              </a:rPr>
              <a:t>ιππίδων</a:t>
            </a:r>
            <a:r>
              <a:rPr lang="el-GR" dirty="0" smtClean="0"/>
              <a:t> με το γένους </a:t>
            </a:r>
            <a:r>
              <a:rPr lang="el-GR" i="1" dirty="0" err="1" smtClean="0"/>
              <a:t>Hipparion</a:t>
            </a:r>
            <a:r>
              <a:rPr lang="el-GR" dirty="0" smtClean="0"/>
              <a:t> όπου είναι και το πλέον σύνηθες απολίθωμα της επονομαζόμενης «</a:t>
            </a:r>
            <a:r>
              <a:rPr lang="el-GR" dirty="0" err="1" smtClean="0"/>
              <a:t>πικερμικής</a:t>
            </a:r>
            <a:r>
              <a:rPr lang="el-GR" dirty="0" smtClean="0"/>
              <a:t> πανίδας». </a:t>
            </a:r>
            <a:endParaRPr lang="el-GR" dirty="0" smtClean="0"/>
          </a:p>
          <a:p>
            <a:pPr fontAlgn="base"/>
            <a:r>
              <a:rPr lang="el-GR" dirty="0" smtClean="0"/>
              <a:t>Επίσης</a:t>
            </a:r>
            <a:r>
              <a:rPr lang="el-GR" dirty="0" smtClean="0"/>
              <a:t>, αντιπρόσωποι της οικογένειας των </a:t>
            </a:r>
            <a:r>
              <a:rPr lang="el-GR" dirty="0" err="1" smtClean="0"/>
              <a:t>συϊδών</a:t>
            </a:r>
            <a:r>
              <a:rPr lang="el-GR" dirty="0" smtClean="0"/>
              <a:t> (</a:t>
            </a:r>
            <a:r>
              <a:rPr lang="el-GR" dirty="0" smtClean="0">
                <a:solidFill>
                  <a:srgbClr val="FF0000"/>
                </a:solidFill>
              </a:rPr>
              <a:t>χοίρων</a:t>
            </a:r>
            <a:r>
              <a:rPr lang="el-GR" dirty="0" smtClean="0"/>
              <a:t>) </a:t>
            </a:r>
            <a:r>
              <a:rPr lang="el-GR" dirty="0" smtClean="0"/>
              <a:t>(αντιπρόσωποι </a:t>
            </a:r>
            <a:r>
              <a:rPr lang="el-GR" dirty="0" smtClean="0"/>
              <a:t>της οικογένειας των </a:t>
            </a:r>
            <a:r>
              <a:rPr lang="el-GR" dirty="0" err="1" smtClean="0">
                <a:solidFill>
                  <a:srgbClr val="FF0000"/>
                </a:solidFill>
              </a:rPr>
              <a:t>καμηλοπαρδαλίδων</a:t>
            </a:r>
            <a:r>
              <a:rPr lang="el-GR" dirty="0" smtClean="0"/>
              <a:t> όπου είναι χαρακτηριστικοί εκπρόσωποι των «</a:t>
            </a:r>
            <a:r>
              <a:rPr lang="el-GR" dirty="0" err="1" smtClean="0"/>
              <a:t>πικερμικών</a:t>
            </a:r>
            <a:r>
              <a:rPr lang="el-GR" dirty="0" smtClean="0"/>
              <a:t> πανίδων» </a:t>
            </a:r>
            <a:r>
              <a:rPr lang="el-GR" dirty="0" smtClean="0"/>
              <a:t>με </a:t>
            </a:r>
            <a:r>
              <a:rPr lang="el-GR" dirty="0" err="1" smtClean="0"/>
              <a:t>κοντόλαιμες</a:t>
            </a:r>
            <a:r>
              <a:rPr lang="el-GR" dirty="0" smtClean="0"/>
              <a:t> καμηλοπαρδάλεις αλλά και με μορφές που θύμιζαν πολύ τις σημερινές συνυπήρχαν σε εκτάσεις μαζί με αντιπροσώπους της οικογένειας των </a:t>
            </a:r>
            <a:r>
              <a:rPr lang="el-GR" dirty="0" smtClean="0">
                <a:solidFill>
                  <a:srgbClr val="FF0000"/>
                </a:solidFill>
              </a:rPr>
              <a:t>βοοειδών </a:t>
            </a:r>
            <a:endParaRPr lang="el-GR" dirty="0" smtClean="0">
              <a:solidFill>
                <a:srgbClr val="FF0000"/>
              </a:solidFill>
            </a:endParaRPr>
          </a:p>
          <a:p>
            <a:pPr fontAlgn="base"/>
            <a:r>
              <a:rPr lang="el-GR" dirty="0" smtClean="0"/>
              <a:t> </a:t>
            </a:r>
            <a:r>
              <a:rPr lang="el-GR" dirty="0" smtClean="0"/>
              <a:t>Απολιθώματα της οικογένειας των </a:t>
            </a:r>
            <a:r>
              <a:rPr lang="el-GR" dirty="0" err="1" smtClean="0">
                <a:solidFill>
                  <a:srgbClr val="FF0000"/>
                </a:solidFill>
              </a:rPr>
              <a:t>ελαφίδων</a:t>
            </a:r>
            <a:r>
              <a:rPr lang="el-GR" dirty="0" smtClean="0"/>
              <a:t> είναι εξαιρετικά σπάνια κατά το ανώτερο Μειόκαινο με το γένος </a:t>
            </a:r>
            <a:r>
              <a:rPr lang="el-GR" i="1" dirty="0" err="1" smtClean="0"/>
              <a:t>Pliocervus</a:t>
            </a:r>
            <a:r>
              <a:rPr lang="el-GR" i="1" dirty="0" smtClean="0"/>
              <a:t> </a:t>
            </a:r>
            <a:r>
              <a:rPr lang="el-GR" i="1" dirty="0" err="1" smtClean="0"/>
              <a:t>pentelici</a:t>
            </a:r>
            <a:r>
              <a:rPr lang="el-GR" dirty="0" smtClean="0"/>
              <a:t> να αναφέρεται στο Πικέρμι. </a:t>
            </a:r>
            <a:endParaRPr lang="el-GR" dirty="0" smtClean="0"/>
          </a:p>
          <a:p>
            <a:pPr fontAlgn="base"/>
            <a:r>
              <a:rPr lang="el-GR" dirty="0" smtClean="0"/>
              <a:t>Τέλος</a:t>
            </a:r>
            <a:r>
              <a:rPr lang="el-GR" dirty="0" smtClean="0"/>
              <a:t>, πολύ σημαντικό είναι να αναφερθεί η παρουσία των γιγαντιαίων </a:t>
            </a:r>
            <a:r>
              <a:rPr lang="el-GR" dirty="0" smtClean="0">
                <a:solidFill>
                  <a:srgbClr val="FF0000"/>
                </a:solidFill>
              </a:rPr>
              <a:t>χελωνών</a:t>
            </a:r>
            <a:endParaRPr lang="el-GR" dirty="0" smtClean="0">
              <a:solidFill>
                <a:srgbClr val="FF0000"/>
              </a:solidFill>
            </a:endParaRPr>
          </a:p>
          <a:p>
            <a:pPr fontAlgn="base"/>
            <a:endParaRPr lang="el-GR"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apolithoma-kamvrias-periodou.jpg"/>
          <p:cNvPicPr>
            <a:picLocks noGrp="1" noChangeAspect="1"/>
          </p:cNvPicPr>
          <p:nvPr>
            <p:ph idx="1"/>
          </p:nvPr>
        </p:nvPicPr>
        <p:blipFill>
          <a:blip r:embed="rId2" cstate="print"/>
          <a:stretch>
            <a:fillRect/>
          </a:stretch>
        </p:blipFill>
        <p:spPr>
          <a:xfrm>
            <a:off x="457200" y="1794622"/>
            <a:ext cx="8229600" cy="423713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Νούφαρο </a:t>
            </a:r>
            <a:endParaRPr lang="el-GR" dirty="0"/>
          </a:p>
        </p:txBody>
      </p:sp>
      <p:pic>
        <p:nvPicPr>
          <p:cNvPr id="4" name="3 - Θέση περιεχομένου" descr="IMG_1500-1024x765.jpg"/>
          <p:cNvPicPr>
            <a:picLocks noGrp="1" noChangeAspect="1"/>
          </p:cNvPicPr>
          <p:nvPr>
            <p:ph idx="1"/>
          </p:nvPr>
        </p:nvPicPr>
        <p:blipFill>
          <a:blip r:embed="rId2" cstate="print"/>
          <a:stretch>
            <a:fillRect/>
          </a:stretch>
        </p:blipFill>
        <p:spPr>
          <a:xfrm>
            <a:off x="1542859" y="1600200"/>
            <a:ext cx="6058282"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Αμμωνίτες</a:t>
            </a:r>
            <a:r>
              <a:rPr lang="el-GR" dirty="0" smtClean="0"/>
              <a:t> </a:t>
            </a:r>
            <a:endParaRPr lang="el-GR" dirty="0"/>
          </a:p>
        </p:txBody>
      </p:sp>
      <p:pic>
        <p:nvPicPr>
          <p:cNvPr id="4" name="3 - Θέση περιεχομένου" descr="images (1).jpg"/>
          <p:cNvPicPr>
            <a:picLocks noGrp="1" noChangeAspect="1"/>
          </p:cNvPicPr>
          <p:nvPr>
            <p:ph idx="1"/>
          </p:nvPr>
        </p:nvPicPr>
        <p:blipFill>
          <a:blip r:embed="rId2" cstate="print"/>
          <a:stretch>
            <a:fillRect/>
          </a:stretch>
        </p:blipFill>
        <p:spPr>
          <a:xfrm>
            <a:off x="1259632" y="1556792"/>
            <a:ext cx="6192688" cy="463853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Αναπαράσταση χελώνας Πικερμίου  </a:t>
            </a:r>
            <a:endParaRPr lang="el-GR" dirty="0"/>
          </a:p>
        </p:txBody>
      </p:sp>
      <p:pic>
        <p:nvPicPr>
          <p:cNvPr id="4" name="3 - Θέση περιεχομένου" descr="διαδρομές_αποδράσεις_Πικέρμι_παγκόσμιας_αξίας_απολιθώματα_στην_Αττική_φ3.jpg"/>
          <p:cNvPicPr>
            <a:picLocks noGrp="1" noChangeAspect="1"/>
          </p:cNvPicPr>
          <p:nvPr>
            <p:ph idx="1"/>
          </p:nvPr>
        </p:nvPicPr>
        <p:blipFill>
          <a:blip r:embed="rId2" cstate="print"/>
          <a:stretch>
            <a:fillRect/>
          </a:stretch>
        </p:blipFill>
        <p:spPr>
          <a:xfrm>
            <a:off x="1542859" y="1600200"/>
            <a:ext cx="605828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Σαρκοφάγο ζώο </a:t>
            </a:r>
            <a:endParaRPr lang="el-GR" dirty="0"/>
          </a:p>
        </p:txBody>
      </p:sp>
      <p:pic>
        <p:nvPicPr>
          <p:cNvPr id="4" name="3 - Θέση περιεχομένου" descr="διαδρομές_αποδράσεις_Πικέρμι_παγκόσμιας_αξίας_απολιθώματα_στην_Αττική_φ1.jpg"/>
          <p:cNvPicPr>
            <a:picLocks noGrp="1" noChangeAspect="1"/>
          </p:cNvPicPr>
          <p:nvPr>
            <p:ph idx="1"/>
          </p:nvPr>
        </p:nvPicPr>
        <p:blipFill>
          <a:blip r:embed="rId2" cstate="print"/>
          <a:stretch>
            <a:fillRect/>
          </a:stretch>
        </p:blipFill>
        <p:spPr>
          <a:xfrm>
            <a:off x="1542859" y="1600200"/>
            <a:ext cx="6058282"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Σαρκοφάγο ζώο </a:t>
            </a:r>
            <a:endParaRPr lang="el-GR" dirty="0"/>
          </a:p>
        </p:txBody>
      </p:sp>
      <p:pic>
        <p:nvPicPr>
          <p:cNvPr id="4" name="3 - Θέση περιεχομένου" descr="διαδρομές_αποδράσεις_Πικέρμι_παγκόσμιας_αξίας_απολιθώματα_στην_Αττική_φ2-1.jpg"/>
          <p:cNvPicPr>
            <a:picLocks noGrp="1" noChangeAspect="1"/>
          </p:cNvPicPr>
          <p:nvPr>
            <p:ph idx="1"/>
          </p:nvPr>
        </p:nvPicPr>
        <p:blipFill>
          <a:blip r:embed="rId2" cstate="print"/>
          <a:stretch>
            <a:fillRect/>
          </a:stretch>
        </p:blipFill>
        <p:spPr>
          <a:xfrm>
            <a:off x="1542859" y="1600200"/>
            <a:ext cx="6058282"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Αρκαδία </a:t>
            </a:r>
            <a:endParaRPr lang="el-GR" dirty="0"/>
          </a:p>
        </p:txBody>
      </p:sp>
      <p:pic>
        <p:nvPicPr>
          <p:cNvPr id="4" name="3 - Θέση περιεχομένου" descr="arkadia.jpg"/>
          <p:cNvPicPr>
            <a:picLocks noGrp="1" noChangeAspect="1"/>
          </p:cNvPicPr>
          <p:nvPr>
            <p:ph idx="1"/>
          </p:nvPr>
        </p:nvPicPr>
        <p:blipFill>
          <a:blip r:embed="rId2" cstate="print"/>
          <a:stretch>
            <a:fillRect/>
          </a:stretch>
        </p:blipFill>
        <p:spPr>
          <a:xfrm>
            <a:off x="916963" y="1600200"/>
            <a:ext cx="7310073" cy="45259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Απολιθωμένο ψάρι</a:t>
            </a:r>
            <a:endParaRPr lang="el-GR" dirty="0"/>
          </a:p>
        </p:txBody>
      </p:sp>
      <p:pic>
        <p:nvPicPr>
          <p:cNvPr id="4" name="3 - Θέση περιεχομένου" descr="images (5).jpg"/>
          <p:cNvPicPr>
            <a:picLocks noGrp="1" noChangeAspect="1"/>
          </p:cNvPicPr>
          <p:nvPr>
            <p:ph idx="1"/>
          </p:nvPr>
        </p:nvPicPr>
        <p:blipFill>
          <a:blip r:embed="rId2" cstate="print"/>
          <a:stretch>
            <a:fillRect/>
          </a:stretch>
        </p:blipFill>
        <p:spPr>
          <a:xfrm>
            <a:off x="1043608" y="1484784"/>
            <a:ext cx="6701220" cy="417646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ΟΡΙΣΜΟΣ </a:t>
            </a:r>
            <a:endParaRPr lang="el-GR" dirty="0"/>
          </a:p>
        </p:txBody>
      </p:sp>
      <p:sp>
        <p:nvSpPr>
          <p:cNvPr id="3" name="2 - Θέση περιεχομένου"/>
          <p:cNvSpPr>
            <a:spLocks noGrp="1"/>
          </p:cNvSpPr>
          <p:nvPr>
            <p:ph idx="1"/>
          </p:nvPr>
        </p:nvSpPr>
        <p:spPr/>
        <p:txBody>
          <a:bodyPr>
            <a:normAutofit/>
          </a:bodyPr>
          <a:lstStyle/>
          <a:p>
            <a:r>
              <a:rPr lang="el-GR" b="1" u="sng" dirty="0" smtClean="0">
                <a:solidFill>
                  <a:srgbClr val="FF0000"/>
                </a:solidFill>
              </a:rPr>
              <a:t>Απολιθώματα</a:t>
            </a:r>
            <a:r>
              <a:rPr lang="el-GR" u="sng" dirty="0" smtClean="0">
                <a:solidFill>
                  <a:srgbClr val="FF0000"/>
                </a:solidFill>
              </a:rPr>
              <a:t> είναι τα απομεινάρια φυτών και ζώων που έχουν διατηρηθεί σε ιζηματογενή κυρίως πετρώματα. Για να σχηματιστεί ένα απολίθωμα, το φυτό ή το ζώο θα πρέπει να καλυφθεί γρήγορα από ιζήματα.  </a:t>
            </a:r>
            <a:endParaRPr lang="el-GR" u="sng" dirty="0" smtClean="0">
              <a:solidFill>
                <a:srgbClr val="FF0000"/>
              </a:solidFill>
            </a:endParaRPr>
          </a:p>
          <a:p>
            <a:r>
              <a:rPr lang="el-GR" i="1" dirty="0" smtClean="0"/>
              <a:t>Απολιθώματα </a:t>
            </a:r>
            <a:r>
              <a:rPr lang="el-GR" i="1" dirty="0" smtClean="0"/>
              <a:t>όμως ονομάζονται ακόμα και τα ίχνη των οργανισμών, όπως τα αποτυπώματα των πελμάτων τους πάνω στα πετρώματα.</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Θαλάσσιοι απολιθωμένοι οργανισμοί   </a:t>
            </a:r>
            <a:endParaRPr lang="el-GR" dirty="0"/>
          </a:p>
        </p:txBody>
      </p:sp>
      <p:pic>
        <p:nvPicPr>
          <p:cNvPr id="4" name="3 - Θέση περιεχομένου" descr="JKWXTIJNUI.jpg"/>
          <p:cNvPicPr>
            <a:picLocks noGrp="1" noChangeAspect="1"/>
          </p:cNvPicPr>
          <p:nvPr>
            <p:ph idx="1"/>
          </p:nvPr>
        </p:nvPicPr>
        <p:blipFill>
          <a:blip r:embed="rId2" cstate="print"/>
          <a:stretch>
            <a:fillRect/>
          </a:stretch>
        </p:blipFill>
        <p:spPr>
          <a:xfrm>
            <a:off x="1179224" y="1600200"/>
            <a:ext cx="6785552"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Παλαιότεροι οργανισμοί </a:t>
            </a:r>
            <a:endParaRPr lang="el-GR" dirty="0"/>
          </a:p>
        </p:txBody>
      </p:sp>
      <p:pic>
        <p:nvPicPr>
          <p:cNvPr id="4" name="3 - Θέση περιεχομένου" descr="images (2).jpg"/>
          <p:cNvPicPr>
            <a:picLocks noGrp="1" noChangeAspect="1"/>
          </p:cNvPicPr>
          <p:nvPr>
            <p:ph idx="1"/>
          </p:nvPr>
        </p:nvPicPr>
        <p:blipFill>
          <a:blip r:embed="rId2" cstate="print"/>
          <a:stretch>
            <a:fillRect/>
          </a:stretch>
        </p:blipFill>
        <p:spPr>
          <a:xfrm>
            <a:off x="539552" y="1340768"/>
            <a:ext cx="7972314" cy="446449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 </a:t>
            </a:r>
            <a:endParaRPr lang="el-GR" dirty="0"/>
          </a:p>
        </p:txBody>
      </p:sp>
      <p:sp>
        <p:nvSpPr>
          <p:cNvPr id="3" name="2 - Θέση περιεχομένου"/>
          <p:cNvSpPr>
            <a:spLocks noGrp="1"/>
          </p:cNvSpPr>
          <p:nvPr>
            <p:ph idx="1"/>
          </p:nvPr>
        </p:nvSpPr>
        <p:spPr/>
        <p:txBody>
          <a:bodyPr/>
          <a:lstStyle/>
          <a:p>
            <a:r>
              <a:rPr lang="en-US" dirty="0" smtClean="0">
                <a:hlinkClick r:id="rId2"/>
              </a:rPr>
              <a:t>http://</a:t>
            </a:r>
            <a:r>
              <a:rPr lang="en-US" dirty="0" smtClean="0">
                <a:hlinkClick r:id="rId2"/>
              </a:rPr>
              <a:t>www.athinodromio.gr</a:t>
            </a:r>
            <a:endParaRPr lang="el-GR" dirty="0" smtClean="0"/>
          </a:p>
          <a:p>
            <a:r>
              <a:rPr lang="el-GR" smtClean="0"/>
              <a:t>Φωτογραφίες  </a:t>
            </a:r>
            <a:r>
              <a:rPr lang="el-GR" dirty="0" smtClean="0"/>
              <a:t>:</a:t>
            </a:r>
            <a:r>
              <a:rPr lang="el-GR" dirty="0" smtClean="0"/>
              <a:t> Κωνσταντίνος </a:t>
            </a:r>
            <a:r>
              <a:rPr lang="el-GR" dirty="0" smtClean="0"/>
              <a:t>Ουρανός</a:t>
            </a:r>
          </a:p>
          <a:p>
            <a:pPr fontAlgn="base"/>
            <a:r>
              <a:rPr lang="el-GR" dirty="0" smtClean="0"/>
              <a:t>Στέλλα </a:t>
            </a:r>
            <a:r>
              <a:rPr lang="el-GR" dirty="0" err="1" smtClean="0"/>
              <a:t>Κυρίκου</a:t>
            </a:r>
            <a:endParaRPr lang="el-GR" dirty="0" smtClean="0"/>
          </a:p>
          <a:p>
            <a:pPr>
              <a:buNone/>
            </a:pP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Πως σχηματίζεται ένα απολίθωμα;</a:t>
            </a:r>
            <a:endParaRPr lang="el-GR" dirty="0"/>
          </a:p>
        </p:txBody>
      </p:sp>
      <p:sp>
        <p:nvSpPr>
          <p:cNvPr id="3" name="2 - Θέση περιεχομένου"/>
          <p:cNvSpPr>
            <a:spLocks noGrp="1"/>
          </p:cNvSpPr>
          <p:nvPr>
            <p:ph idx="1"/>
          </p:nvPr>
        </p:nvSpPr>
        <p:spPr/>
        <p:txBody>
          <a:bodyPr/>
          <a:lstStyle/>
          <a:p>
            <a:pPr>
              <a:buNone/>
            </a:pPr>
            <a:r>
              <a:rPr lang="el-GR" i="1" dirty="0" smtClean="0"/>
              <a:t>     Με </a:t>
            </a:r>
            <a:r>
              <a:rPr lang="el-GR" i="1" dirty="0" smtClean="0"/>
              <a:t>το πέρασμα εκατομμυρίων χρόνων </a:t>
            </a:r>
            <a:r>
              <a:rPr lang="el-GR" i="1" dirty="0" smtClean="0"/>
              <a:t>κάθε</a:t>
            </a:r>
          </a:p>
          <a:p>
            <a:pPr>
              <a:buNone/>
            </a:pPr>
            <a:r>
              <a:rPr lang="el-GR" i="1" dirty="0" smtClean="0"/>
              <a:t> </a:t>
            </a:r>
            <a:r>
              <a:rPr lang="el-GR" i="1" dirty="0" smtClean="0"/>
              <a:t>μόριο από το απομεινάρι του οργανισμού </a:t>
            </a:r>
            <a:endParaRPr lang="el-GR" i="1" dirty="0" smtClean="0"/>
          </a:p>
          <a:p>
            <a:pPr>
              <a:buNone/>
            </a:pPr>
            <a:r>
              <a:rPr lang="el-GR" i="1" dirty="0" smtClean="0"/>
              <a:t> </a:t>
            </a:r>
            <a:r>
              <a:rPr lang="el-GR" i="1" dirty="0" err="1" smtClean="0"/>
              <a:t>λιθοποιείται</a:t>
            </a:r>
            <a:r>
              <a:rPr lang="el-GR" i="1" dirty="0" smtClean="0"/>
              <a:t> </a:t>
            </a:r>
            <a:r>
              <a:rPr lang="el-GR" i="1" dirty="0" smtClean="0"/>
              <a:t>(«πετρώνει») ενώ τα μαλακά </a:t>
            </a:r>
            <a:r>
              <a:rPr lang="el-GR" i="1" dirty="0" smtClean="0"/>
              <a:t>μέρη</a:t>
            </a:r>
          </a:p>
          <a:p>
            <a:pPr>
              <a:buNone/>
            </a:pPr>
            <a:r>
              <a:rPr lang="el-GR" i="1" dirty="0" smtClean="0"/>
              <a:t> </a:t>
            </a:r>
            <a:r>
              <a:rPr lang="el-GR" i="1" dirty="0" smtClean="0"/>
              <a:t>του οργανισμού χάνονται αφήνοντας μόνο </a:t>
            </a:r>
            <a:r>
              <a:rPr lang="el-GR" i="1" dirty="0" smtClean="0"/>
              <a:t>τα</a:t>
            </a:r>
          </a:p>
          <a:p>
            <a:pPr>
              <a:buNone/>
            </a:pPr>
            <a:r>
              <a:rPr lang="el-GR" i="1" dirty="0" smtClean="0"/>
              <a:t> </a:t>
            </a:r>
            <a:r>
              <a:rPr lang="el-GR" i="1" dirty="0" err="1" smtClean="0"/>
              <a:t>λιθοποιημένα</a:t>
            </a:r>
            <a:r>
              <a:rPr lang="el-GR" i="1" dirty="0" smtClean="0"/>
              <a:t> τμήματά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Ποια η σημασία τους;</a:t>
            </a:r>
            <a:endParaRPr lang="el-GR" dirty="0"/>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t>Η αξία των απολιθωμάτων για την επιστήμη και για τη γνώση του Κόσμου είναι τεράστια. Θα μπορούσαμε να πούμε ότι τα απολιθώματα είναι το «αλφάβητο» με το οποίο έχει γραφτεί η ιστορία της Γης</a:t>
            </a:r>
            <a:r>
              <a:rPr lang="el-GR" dirty="0" smtClean="0"/>
              <a:t>.</a:t>
            </a:r>
          </a:p>
          <a:p>
            <a:pPr fontAlgn="base"/>
            <a:r>
              <a:rPr lang="el-GR" dirty="0" smtClean="0"/>
              <a:t> </a:t>
            </a:r>
            <a:r>
              <a:rPr lang="el-GR" dirty="0" smtClean="0"/>
              <a:t>Αποτελούν κλειδιά για την καταγραφή του γεωλογικού χρόνου, καθώς συμβάλλουν στον </a:t>
            </a:r>
            <a:r>
              <a:rPr lang="el-GR" u="sng" dirty="0" smtClean="0"/>
              <a:t>προσδιορισμό της σχετικής ηλικίας</a:t>
            </a:r>
            <a:r>
              <a:rPr lang="el-GR" dirty="0" smtClean="0"/>
              <a:t> των γεωλογικών στρωμάτων του στερεού φλοιού της Γης, μέσα στα οποία βρίσκονται κλεισμένα. </a:t>
            </a:r>
            <a:endParaRPr lang="el-GR" dirty="0" smtClean="0"/>
          </a:p>
          <a:p>
            <a:pPr fontAlgn="base"/>
            <a:r>
              <a:rPr lang="el-GR" dirty="0" smtClean="0"/>
              <a:t>Επίσης</a:t>
            </a:r>
            <a:r>
              <a:rPr lang="el-GR" dirty="0" smtClean="0"/>
              <a:t>, η μελέτη των απολιθωμάτων δίνει πολλά στοιχεία για τις βιολογικές   (</a:t>
            </a:r>
            <a:r>
              <a:rPr lang="el-GR" dirty="0" err="1" smtClean="0"/>
              <a:t>Παλαιοοικολογία</a:t>
            </a:r>
            <a:r>
              <a:rPr lang="el-GR" dirty="0" smtClean="0"/>
              <a:t>), περιβαλλοντικές (</a:t>
            </a:r>
            <a:r>
              <a:rPr lang="el-GR" dirty="0" err="1" smtClean="0"/>
              <a:t>Παλαιοπεριβάλλον</a:t>
            </a:r>
            <a:r>
              <a:rPr lang="el-GR" dirty="0" smtClean="0"/>
              <a:t>) και γεωγραφικές (Παλαιογεωγραφία) συνθήκες στις </a:t>
            </a:r>
            <a:r>
              <a:rPr lang="el-GR" dirty="0" err="1" smtClean="0"/>
              <a:t>οποιές</a:t>
            </a:r>
            <a:r>
              <a:rPr lang="el-GR" dirty="0" smtClean="0"/>
              <a:t> έζησαν σε διάφορες περιοχές, καθώς και για την </a:t>
            </a:r>
            <a:r>
              <a:rPr lang="el-GR" u="sng" dirty="0" smtClean="0"/>
              <a:t>εξέλιξη των οργανισμών</a:t>
            </a:r>
            <a:r>
              <a:rPr lang="el-GR" dirty="0" smtClean="0"/>
              <a:t> μέσα στο γεωλογικό χρόνο.</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Παλαιοντολογία :η επιστήμη των απολιθωμάτων </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Παλαιοντολογία είναι η επιστήμη, που ασχολείται με τη μελέτη παλαιών όντων, δηλαδή με την μελέτη φυτικών και ζωικών οργανισμών, που έζησαν στη Γη πριν από τη σημερινή γεωλογική εποχή και κλείσθηκαν σε στρώματά της. Είναι η επιστήμη που μελετά την προϊστορική ζωή στον πλανήτη μας συνδέοντας το παρελθόν με το παρόν. Η Παλαιοντολογία αποτελεί βασικά κλάδο των </a:t>
            </a:r>
            <a:r>
              <a:rPr lang="el-GR" dirty="0" err="1" smtClean="0"/>
              <a:t>Γεωεπιστημών</a:t>
            </a:r>
            <a:r>
              <a:rPr lang="el-GR" dirty="0" smtClean="0"/>
              <a:t>, όπου κυρίως εφαρμόζεται και χρησιμοποιείται ως απαραίτητο στοιχείο για την ερμηνεία διαφόρων συμβάντων στο γεωλογικό χρόνο, καθώς επίσης αποτελεί αντικείμενο και των </a:t>
            </a:r>
            <a:r>
              <a:rPr lang="el-GR" dirty="0" err="1" smtClean="0"/>
              <a:t>Βιοεπιστημών</a:t>
            </a:r>
            <a:r>
              <a:rPr lang="el-GR" dirty="0" smtClean="0"/>
              <a:t>.</a:t>
            </a:r>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Τρόποι </a:t>
            </a:r>
            <a:r>
              <a:rPr lang="el-GR" b="1" dirty="0" smtClean="0"/>
              <a:t>απολίθωσης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fontAlgn="base"/>
            <a:r>
              <a:rPr lang="el-GR" u="sng" dirty="0" smtClean="0">
                <a:solidFill>
                  <a:srgbClr val="FF0000"/>
                </a:solidFill>
              </a:rPr>
              <a:t>Κύρια </a:t>
            </a:r>
            <a:r>
              <a:rPr lang="el-GR" u="sng" dirty="0" smtClean="0">
                <a:solidFill>
                  <a:srgbClr val="FF0000"/>
                </a:solidFill>
              </a:rPr>
              <a:t>απολίθωση</a:t>
            </a:r>
            <a:r>
              <a:rPr lang="el-GR" dirty="0" smtClean="0"/>
              <a:t>: αφορά κυρίως στα δόντια και τα οστά των οργανισμών</a:t>
            </a:r>
          </a:p>
          <a:p>
            <a:pPr fontAlgn="base"/>
            <a:r>
              <a:rPr lang="el-GR" u="sng" dirty="0" smtClean="0">
                <a:solidFill>
                  <a:srgbClr val="FF0000"/>
                </a:solidFill>
              </a:rPr>
              <a:t>Ενανθράκωση</a:t>
            </a:r>
            <a:r>
              <a:rPr lang="el-GR" dirty="0" smtClean="0"/>
              <a:t>: απαντά κυρίως στα φυτικά λείψανα που βρίσκονται είτε μέσα σε νερό ή σε χώρο κλειστό, όπου δεν έχουν επικοινωνία με το περιβάλλον</a:t>
            </a:r>
          </a:p>
          <a:p>
            <a:pPr fontAlgn="base"/>
            <a:r>
              <a:rPr lang="el-GR" u="sng" dirty="0" smtClean="0">
                <a:solidFill>
                  <a:srgbClr val="FF0000"/>
                </a:solidFill>
              </a:rPr>
              <a:t>Διατήρηση</a:t>
            </a:r>
            <a:r>
              <a:rPr lang="el-GR" dirty="0" smtClean="0"/>
              <a:t>: κατάψυξη, ταρίχευση, μουμιοποίηση, </a:t>
            </a:r>
            <a:r>
              <a:rPr lang="el-GR" dirty="0" err="1" smtClean="0"/>
              <a:t>εκμαγείωση</a:t>
            </a:r>
            <a:r>
              <a:rPr lang="el-GR" dirty="0" smtClean="0"/>
              <a:t> και </a:t>
            </a:r>
            <a:r>
              <a:rPr lang="el-GR" dirty="0" err="1" smtClean="0"/>
              <a:t>περιασβέστωση</a:t>
            </a:r>
            <a:r>
              <a:rPr lang="el-GR" dirty="0" smtClean="0"/>
              <a:t>. Με τον τρόπο αυτόν διατηρούνται και τα μαλακά μέρη του οργανισμού.</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Πού </a:t>
            </a:r>
            <a:r>
              <a:rPr lang="el-GR" b="1" dirty="0" smtClean="0"/>
              <a:t>τελικά βρίσκουμε τα απολιθώματα;</a:t>
            </a:r>
            <a:endParaRPr lang="el-GR" dirty="0"/>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t>Τ</a:t>
            </a:r>
            <a:r>
              <a:rPr lang="el-GR" dirty="0" smtClean="0"/>
              <a:t>α </a:t>
            </a:r>
            <a:r>
              <a:rPr lang="el-GR" dirty="0" smtClean="0"/>
              <a:t>απολιθώματα απαντούν σχεδόν αποκλειστικά στα </a:t>
            </a:r>
            <a:r>
              <a:rPr lang="el-GR" dirty="0" smtClean="0">
                <a:solidFill>
                  <a:srgbClr val="FF0000"/>
                </a:solidFill>
              </a:rPr>
              <a:t>ιζηματογενή πετρώματα</a:t>
            </a:r>
            <a:r>
              <a:rPr lang="el-GR" dirty="0" smtClean="0"/>
              <a:t>, διότι μόνο σε αυτά οι συνθήκες πίεσης και θερμοκρασίας, στις οποίες σχηματίζονται, </a:t>
            </a:r>
            <a:r>
              <a:rPr lang="el-GR" dirty="0" smtClean="0">
                <a:solidFill>
                  <a:srgbClr val="FF0000"/>
                </a:solidFill>
              </a:rPr>
              <a:t>επιτρέπουν στα οργανικά υπολείμματα να διατηρήσουν το σχήμα τους και να απολιθωθούν. </a:t>
            </a:r>
            <a:r>
              <a:rPr lang="el-GR" dirty="0" smtClean="0"/>
              <a:t>Μέσα λοιπόν στα ιζήματα και ιζηματογενή πετρώματα βρίσκουμε τόσο </a:t>
            </a:r>
            <a:endParaRPr lang="el-GR" dirty="0" smtClean="0"/>
          </a:p>
          <a:p>
            <a:pPr fontAlgn="base"/>
            <a:r>
              <a:rPr lang="el-GR" b="1" dirty="0" err="1" smtClean="0"/>
              <a:t>μακρο</a:t>
            </a:r>
            <a:r>
              <a:rPr lang="el-GR" dirty="0" err="1" smtClean="0"/>
              <a:t>απολιθώματα</a:t>
            </a:r>
            <a:r>
              <a:rPr lang="el-GR" dirty="0" smtClean="0"/>
              <a:t> </a:t>
            </a:r>
            <a:r>
              <a:rPr lang="el-GR" dirty="0" smtClean="0"/>
              <a:t>(π.χ. οστά, κελύφη οστράκων, κορμούς και φύλλα δέντρων ) όσο και </a:t>
            </a:r>
            <a:endParaRPr lang="el-GR" dirty="0" smtClean="0"/>
          </a:p>
          <a:p>
            <a:pPr fontAlgn="base"/>
            <a:r>
              <a:rPr lang="el-GR" b="1" dirty="0" err="1" smtClean="0"/>
              <a:t>μικρο</a:t>
            </a:r>
            <a:r>
              <a:rPr lang="el-GR" dirty="0" err="1" smtClean="0"/>
              <a:t>απολιθώματα</a:t>
            </a:r>
            <a:r>
              <a:rPr lang="el-GR" dirty="0" smtClean="0"/>
              <a:t> </a:t>
            </a:r>
            <a:r>
              <a:rPr lang="el-GR" dirty="0" smtClean="0"/>
              <a:t>( π.χ. γύρη φυτών, κελύφη μικροσκοπικών οργανισμών κ.ά.) και τα οποία οι παλαιοντολόγοι μελετούν στο μικροσκόπιο</a:t>
            </a:r>
            <a:r>
              <a:rPr lang="el-GR" dirty="0" smtClean="0"/>
              <a:t>.</a:t>
            </a:r>
          </a:p>
          <a:p>
            <a:pPr fontAlgn="base"/>
            <a:r>
              <a:rPr lang="el-GR" dirty="0" smtClean="0"/>
              <a:t> </a:t>
            </a:r>
            <a:r>
              <a:rPr lang="el-GR" dirty="0" smtClean="0"/>
              <a:t>Με αυτόν τον τρόπο εξηγείται το γιατί σε κάποιες περιοχές της Γης υπάρχουν απολιθώματα και σε άλλες όχι.</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ΕΛΛΑΔΑ -ΑΤΤΙΚΗ</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Στην χώρα μας </a:t>
            </a:r>
            <a:r>
              <a:rPr lang="el-GR" dirty="0" err="1" smtClean="0"/>
              <a:t>υπαρχουν</a:t>
            </a:r>
            <a:r>
              <a:rPr lang="el-GR" dirty="0" smtClean="0"/>
              <a:t> πολλά και σπουδαία απολιθώματα κυρίως σε ιζηματογενή πετρώματα </a:t>
            </a:r>
          </a:p>
          <a:p>
            <a:r>
              <a:rPr lang="el-GR" dirty="0" smtClean="0"/>
              <a:t>Στην </a:t>
            </a:r>
            <a:r>
              <a:rPr lang="el-GR" dirty="0" smtClean="0"/>
              <a:t>Αττική υπάρχουν αρκετές </a:t>
            </a:r>
            <a:r>
              <a:rPr lang="el-GR" dirty="0" err="1" smtClean="0"/>
              <a:t>απολιθωματοφόρες</a:t>
            </a:r>
            <a:r>
              <a:rPr lang="el-GR" dirty="0" smtClean="0"/>
              <a:t> περιοχές, όπως λέγονται στην Παλαιοντολογία. Μία από αυτές, ανάμεσα σε άλλες πολλές, από τις πιο γνωστές μάλιστα στον κόσμο, είναι και το Πικέρμι. </a:t>
            </a:r>
            <a:r>
              <a:rPr lang="el-GR" dirty="0" smtClean="0">
                <a:hlinkClick r:id="rId2"/>
              </a:rPr>
              <a:t>Διαβάστε λεπτομέρειες στο άρθρο μας: Πικέρμι, παγκόσμιας αξίας απολιθώματα στην Αττική!</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Πικέρμι μια περιοχή </a:t>
            </a:r>
            <a:r>
              <a:rPr lang="el-GR" dirty="0" smtClean="0"/>
              <a:t> </a:t>
            </a:r>
            <a:r>
              <a:rPr lang="el-GR" dirty="0" err="1" smtClean="0"/>
              <a:t>γνωστήσε</a:t>
            </a:r>
            <a:r>
              <a:rPr lang="el-GR" dirty="0" smtClean="0"/>
              <a:t> </a:t>
            </a:r>
            <a:r>
              <a:rPr lang="el-GR" dirty="0" err="1" smtClean="0"/>
              <a:t>ολο</a:t>
            </a:r>
            <a:r>
              <a:rPr lang="el-GR" dirty="0" smtClean="0"/>
              <a:t> τον κόσμο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 </a:t>
            </a:r>
            <a:r>
              <a:rPr lang="el-GR" dirty="0" smtClean="0"/>
              <a:t>Πρόκειται για μια περιοχή </a:t>
            </a:r>
            <a:r>
              <a:rPr lang="el-GR" dirty="0" smtClean="0"/>
              <a:t>της Αττικής μας με ιδιαίτερο παλαιοντολογικό πλούτο</a:t>
            </a:r>
            <a:r>
              <a:rPr lang="el-GR" dirty="0" smtClean="0"/>
              <a:t>.</a:t>
            </a:r>
          </a:p>
          <a:p>
            <a:r>
              <a:rPr lang="el-GR" dirty="0" smtClean="0"/>
              <a:t> </a:t>
            </a:r>
            <a:r>
              <a:rPr lang="el-GR" dirty="0" smtClean="0"/>
              <a:t>Η περιοχή αυτή και τα ευρήματά της έχουν ξεχωριστή φήμη στη διεθνή κοινότητα των επιστημόνων, οι οποίοι μελετούν το πώς εξελίχθηκε η ζωή στον πλανήτη. </a:t>
            </a:r>
            <a:endParaRPr lang="el-GR" dirty="0" smtClean="0"/>
          </a:p>
          <a:p>
            <a:r>
              <a:rPr lang="el-GR" dirty="0" smtClean="0"/>
              <a:t>Μάλιστα </a:t>
            </a:r>
            <a:r>
              <a:rPr lang="el-GR" dirty="0" smtClean="0"/>
              <a:t>οι μελέτες για αυτή και τα συμπεράσματά τους καταλαμβάνουν μεγάλη έκταση στη διεθνή βιβλιογραφία. </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524</Words>
  <Application>Microsoft Office PowerPoint</Application>
  <PresentationFormat>Προβολή στην οθόνη (4:3)</PresentationFormat>
  <Paragraphs>60</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ΑΠΟΛΙΘΩΜΑΤΑ </vt:lpstr>
      <vt:lpstr>ΟΡΙΣΜΟΣ </vt:lpstr>
      <vt:lpstr>Πως σχηματίζεται ένα απολίθωμα;</vt:lpstr>
      <vt:lpstr>Ποια η σημασία τους;</vt:lpstr>
      <vt:lpstr>Παλαιοντολογία :η επιστήμη των απολιθωμάτων </vt:lpstr>
      <vt:lpstr>Τρόποι απολίθωσης </vt:lpstr>
      <vt:lpstr>Πού τελικά βρίσκουμε τα απολιθώματα;</vt:lpstr>
      <vt:lpstr>ΕΛΛΑΔΑ -ΑΤΤΙΚΗ</vt:lpstr>
      <vt:lpstr>Πικέρμι μια περιοχή  γνωστήσε ολο τον κόσμο </vt:lpstr>
      <vt:lpstr>Πικερμική πανίδα </vt:lpstr>
      <vt:lpstr> Ποιοι οργανισμοί έζησαν εκεί;  </vt:lpstr>
      <vt:lpstr>Διαφάνεια 12</vt:lpstr>
      <vt:lpstr>Νούφαρο </vt:lpstr>
      <vt:lpstr>Αμμωνίτες </vt:lpstr>
      <vt:lpstr>Αναπαράσταση χελώνας Πικερμίου  </vt:lpstr>
      <vt:lpstr>Σαρκοφάγο ζώο </vt:lpstr>
      <vt:lpstr>Σαρκοφάγο ζώο </vt:lpstr>
      <vt:lpstr>Αρκαδία </vt:lpstr>
      <vt:lpstr>Απολιθωμένο ψάρι</vt:lpstr>
      <vt:lpstr>Θαλάσσιοι απολιθωμένοι οργανισμοί   </vt:lpstr>
      <vt:lpstr>Παλαιότεροι οργανισμοί </vt:lpstr>
      <vt:lpstr>ΠΗΓΕΣ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ΑΠΟΛΙΘΩΜΑΤΑ </dc:title>
  <cp:lastModifiedBy>popi</cp:lastModifiedBy>
  <cp:revision>34</cp:revision>
  <dcterms:modified xsi:type="dcterms:W3CDTF">2020-03-23T19:28:52Z</dcterms:modified>
</cp:coreProperties>
</file>